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9" r:id="rId4"/>
    <p:sldMasterId id="2147483730" r:id="rId5"/>
    <p:sldMasterId id="214748373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  <p:embeddedFont>
      <p:font typeface="Montserrat Medium"/>
      <p:regular r:id="rId42"/>
      <p:bold r:id="rId43"/>
      <p:italic r:id="rId44"/>
      <p:boldItalic r:id="rId45"/>
    </p:embeddedFont>
    <p:embeddedFont>
      <p:font typeface="Montserrat ExtraLight"/>
      <p:regular r:id="rId46"/>
      <p:bold r:id="rId47"/>
      <p:italic r:id="rId48"/>
      <p:boldItalic r:id="rId49"/>
    </p:embeddedFont>
    <p:embeddedFont>
      <p:font typeface="Montserrat ExtraBold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42" Type="http://schemas.openxmlformats.org/officeDocument/2006/relationships/font" Target="fonts/MontserratMedium-regular.fntdata"/><Relationship Id="rId41" Type="http://schemas.openxmlformats.org/officeDocument/2006/relationships/font" Target="fonts/Montserrat-boldItalic.fntdata"/><Relationship Id="rId44" Type="http://schemas.openxmlformats.org/officeDocument/2006/relationships/font" Target="fonts/MontserratMedium-italic.fntdata"/><Relationship Id="rId43" Type="http://schemas.openxmlformats.org/officeDocument/2006/relationships/font" Target="fonts/MontserratMedium-bold.fntdata"/><Relationship Id="rId46" Type="http://schemas.openxmlformats.org/officeDocument/2006/relationships/font" Target="fonts/MontserratExtraLight-regular.fntdata"/><Relationship Id="rId45" Type="http://schemas.openxmlformats.org/officeDocument/2006/relationships/font" Target="fonts/Montserrat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MontserratExtraLight-italic.fntdata"/><Relationship Id="rId47" Type="http://schemas.openxmlformats.org/officeDocument/2006/relationships/font" Target="fonts/MontserratExtraLight-bold.fntdata"/><Relationship Id="rId49" Type="http://schemas.openxmlformats.org/officeDocument/2006/relationships/font" Target="fonts/MontserratExtraLigh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Montserrat-bold.fntdata"/><Relationship Id="rId38" Type="http://schemas.openxmlformats.org/officeDocument/2006/relationships/font" Target="fonts/Montserrat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ontserratExtraBold-boldItalic.fntdata"/><Relationship Id="rId50" Type="http://schemas.openxmlformats.org/officeDocument/2006/relationships/font" Target="fonts/MontserratExtraBold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70d3962d72_0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70d3962d72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70d3962d72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70d3962d72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70d3962d72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70d3962d72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70d3962d72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70d3962d72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70d3962d72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70d3962d72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70d3962d72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70d3962d72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70d3962d72_0_1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70d3962d72_0_1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KI teile configuriert und optimiert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70d3962d72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70d3962d72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70d3962d72_0_1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370d3962d72_0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70d3962d72_0_1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70d3962d72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70d3962d72_0_1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70d3962d72_0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70d3962d72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70d3962d72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70d3962d72_0_13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370d3962d72_0_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~1min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70d3962d72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70d3962d72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70d3962d72_0_13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370d3962d72_0_1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~1min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70d3962d72_0_13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g370d3962d72_0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~1,5min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70d3962d72_0_13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g370d3962d72_0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~2min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70dd5ef247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g370dd5ef24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~2min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70dd5ef247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370dd5ef24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~2min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70dd5ef247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g370dd5ef24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~2min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70dd5ef247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370dd5ef24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~2min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70d3962d72_0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70d3962d72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70d3962d72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70d3962d72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70d3962d72_0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70d3962d72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70d3962d72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70d3962d72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70d3962d72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70d3962d72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70d3962d72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70d3962d72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Anfrage an NGINX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70d3962d72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70d3962d72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70d3962d72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70d3962d72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0d3962d72_0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0d3962d72_0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0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74" name="Google Shape;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2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2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6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6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6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6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6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6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26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26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7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3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3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3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3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3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3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3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3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3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3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3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3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3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3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3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3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3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4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4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4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4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4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4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4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4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4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4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4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p4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2" name="Google Shape;192;p4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de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de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de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de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de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de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4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4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 1">
  <p:cSld name="SECTION_TITLE_AND_DESCRIPTION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4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4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4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4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4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4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 1">
  <p:cSld name="SECTION_TITLE_AND_DESCRIPTION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9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49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49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49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49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1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5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5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3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53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54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0" name="Google Shape;230;p55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" name="Google Shape;231;p5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6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4" name="Google Shape;234;p56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56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" name="Google Shape;236;p56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5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56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p56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p5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8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58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6" name="Google Shape;246;p58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7" name="Google Shape;247;p58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58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5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5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5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5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6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0" name="Google Shape;260;p61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61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3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66" name="Google Shape;26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0" name="Google Shape;270;p6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6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6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6" name="Google Shape;276;p66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6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9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69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69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p69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6" name="Google Shape;286;p69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" name="Google Shape;287;p69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69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9" name="Google Shape;289;p69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0" name="Google Shape;290;p69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" name="Google Shape;293;p7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1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" name="Google Shape;296;p71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7" name="Google Shape;307;p76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p76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76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76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76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76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76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76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7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7" name="Google Shape;317;p77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8" name="Google Shape;318;p77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9" name="Google Shape;319;p77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0" name="Google Shape;320;p77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1" name="Google Shape;321;p77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8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78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78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78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7" name="Google Shape;327;p7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8" name="Google Shape;328;p78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78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0" name="Google Shape;330;p78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1" name="Google Shape;331;p78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2" name="Google Shape;332;p78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p78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78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5" name="Google Shape;335;p78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9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79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" name="Google Shape;339;p79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79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" name="Google Shape;341;p79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" name="Google Shape;342;p79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p79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79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5" name="Google Shape;345;p79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0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8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81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" name="Google Shape;354;p8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8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p8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8" name="Google Shape;358;p8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de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de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de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de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de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de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de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8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76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60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5" name="Google Shape;21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5"/>
          <p:cNvSpPr txBox="1"/>
          <p:nvPr>
            <p:ph type="ctrTitle"/>
          </p:nvPr>
        </p:nvSpPr>
        <p:spPr>
          <a:xfrm>
            <a:off x="2175900" y="26359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GRADING AI</a:t>
            </a:r>
            <a:endParaRPr/>
          </a:p>
        </p:txBody>
      </p:sp>
      <p:sp>
        <p:nvSpPr>
          <p:cNvPr id="367" name="Google Shape;367;p85"/>
          <p:cNvSpPr txBox="1"/>
          <p:nvPr>
            <p:ph idx="1" type="subTitle"/>
          </p:nvPr>
        </p:nvSpPr>
        <p:spPr>
          <a:xfrm>
            <a:off x="2044200" y="3704650"/>
            <a:ext cx="5055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Sarah Bouguecha, Yiding Ma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Coach: Rishabh Saxena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8" name="Google Shape;368;p85"/>
          <p:cNvSpPr txBox="1"/>
          <p:nvPr>
            <p:ph type="ctrTitle"/>
          </p:nvPr>
        </p:nvSpPr>
        <p:spPr>
          <a:xfrm>
            <a:off x="2073300" y="1489975"/>
            <a:ext cx="4997400" cy="10752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2500">
                <a:latin typeface="Montserrat ExtraLight"/>
                <a:ea typeface="Montserrat ExtraLight"/>
                <a:cs typeface="Montserrat ExtraLight"/>
                <a:sym typeface="Montserrat ExtraLight"/>
              </a:rPr>
              <a:t>DEPLOYING AND OPTIMIZING AN AUTOMATIC</a:t>
            </a:r>
            <a:endParaRPr b="0" sz="25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369" name="Google Shape;369;p85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4"/>
          <p:cNvSpPr/>
          <p:nvPr/>
        </p:nvSpPr>
        <p:spPr>
          <a:xfrm>
            <a:off x="3905250" y="269900"/>
            <a:ext cx="13335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NGINX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94"/>
          <p:cNvSpPr/>
          <p:nvPr/>
        </p:nvSpPr>
        <p:spPr>
          <a:xfrm>
            <a:off x="3634050" y="1464250"/>
            <a:ext cx="18759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Frontend App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94"/>
          <p:cNvSpPr/>
          <p:nvPr/>
        </p:nvSpPr>
        <p:spPr>
          <a:xfrm>
            <a:off x="399700" y="2571375"/>
            <a:ext cx="18759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Grading Service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4" name="Google Shape;524;p94"/>
          <p:cNvSpPr/>
          <p:nvPr/>
        </p:nvSpPr>
        <p:spPr>
          <a:xfrm>
            <a:off x="2384450" y="257137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PDF-Processor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p94"/>
          <p:cNvSpPr/>
          <p:nvPr/>
        </p:nvSpPr>
        <p:spPr>
          <a:xfrm>
            <a:off x="4734512" y="2571375"/>
            <a:ext cx="21768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Course Allocation Service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6" name="Google Shape;526;p94"/>
          <p:cNvSpPr/>
          <p:nvPr/>
        </p:nvSpPr>
        <p:spPr>
          <a:xfrm>
            <a:off x="7021450" y="257137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Registration service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p94"/>
          <p:cNvSpPr/>
          <p:nvPr/>
        </p:nvSpPr>
        <p:spPr>
          <a:xfrm>
            <a:off x="1353975" y="386452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MongoDB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94"/>
          <p:cNvSpPr/>
          <p:nvPr/>
        </p:nvSpPr>
        <p:spPr>
          <a:xfrm>
            <a:off x="5914125" y="386452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MySQL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94"/>
          <p:cNvSpPr/>
          <p:nvPr/>
        </p:nvSpPr>
        <p:spPr>
          <a:xfrm>
            <a:off x="399700" y="652100"/>
            <a:ext cx="18759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AI-Server (extern)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30" name="Google Shape;530;p94"/>
          <p:cNvCxnSpPr>
            <a:stCxn id="522" idx="1"/>
            <a:endCxn id="524" idx="0"/>
          </p:cNvCxnSpPr>
          <p:nvPr/>
        </p:nvCxnSpPr>
        <p:spPr>
          <a:xfrm flipH="1">
            <a:off x="3322350" y="1781800"/>
            <a:ext cx="311700" cy="7896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31" name="Google Shape;531;p94"/>
          <p:cNvCxnSpPr>
            <a:stCxn id="522" idx="1"/>
            <a:endCxn id="523" idx="0"/>
          </p:cNvCxnSpPr>
          <p:nvPr/>
        </p:nvCxnSpPr>
        <p:spPr>
          <a:xfrm flipH="1">
            <a:off x="1337550" y="1781800"/>
            <a:ext cx="2296500" cy="7896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32" name="Google Shape;532;p94"/>
          <p:cNvCxnSpPr>
            <a:stCxn id="522" idx="3"/>
            <a:endCxn id="525" idx="0"/>
          </p:cNvCxnSpPr>
          <p:nvPr/>
        </p:nvCxnSpPr>
        <p:spPr>
          <a:xfrm>
            <a:off x="5509950" y="1781800"/>
            <a:ext cx="312900" cy="7896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33" name="Google Shape;533;p94"/>
          <p:cNvCxnSpPr>
            <a:stCxn id="522" idx="3"/>
            <a:endCxn id="526" idx="0"/>
          </p:cNvCxnSpPr>
          <p:nvPr/>
        </p:nvCxnSpPr>
        <p:spPr>
          <a:xfrm>
            <a:off x="5509950" y="1781800"/>
            <a:ext cx="2449500" cy="7896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34" name="Google Shape;534;p94"/>
          <p:cNvCxnSpPr>
            <a:stCxn id="523" idx="2"/>
            <a:endCxn id="527" idx="0"/>
          </p:cNvCxnSpPr>
          <p:nvPr/>
        </p:nvCxnSpPr>
        <p:spPr>
          <a:xfrm flipH="1" rot="-5400000">
            <a:off x="1485700" y="3058425"/>
            <a:ext cx="658200" cy="9543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35" name="Google Shape;535;p94"/>
          <p:cNvCxnSpPr>
            <a:stCxn id="524" idx="2"/>
            <a:endCxn id="527" idx="0"/>
          </p:cNvCxnSpPr>
          <p:nvPr/>
        </p:nvCxnSpPr>
        <p:spPr>
          <a:xfrm rot="5400000">
            <a:off x="2478050" y="3020325"/>
            <a:ext cx="658200" cy="10305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36" name="Google Shape;536;p94"/>
          <p:cNvCxnSpPr/>
          <p:nvPr/>
        </p:nvCxnSpPr>
        <p:spPr>
          <a:xfrm flipH="1" rot="-5400000">
            <a:off x="6045850" y="3096525"/>
            <a:ext cx="582000" cy="9543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37" name="Google Shape;537;p94"/>
          <p:cNvCxnSpPr/>
          <p:nvPr/>
        </p:nvCxnSpPr>
        <p:spPr>
          <a:xfrm rot="5400000">
            <a:off x="7038200" y="3058425"/>
            <a:ext cx="582000" cy="10305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38" name="Google Shape;538;p94"/>
          <p:cNvCxnSpPr/>
          <p:nvPr/>
        </p:nvCxnSpPr>
        <p:spPr>
          <a:xfrm flipH="1">
            <a:off x="786450" y="1284950"/>
            <a:ext cx="12900" cy="128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39" name="Google Shape;539;p94"/>
          <p:cNvCxnSpPr>
            <a:stCxn id="521" idx="2"/>
          </p:cNvCxnSpPr>
          <p:nvPr/>
        </p:nvCxnSpPr>
        <p:spPr>
          <a:xfrm>
            <a:off x="4572000" y="905000"/>
            <a:ext cx="0" cy="573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40" name="Google Shape;540;p94"/>
          <p:cNvSpPr/>
          <p:nvPr/>
        </p:nvSpPr>
        <p:spPr>
          <a:xfrm>
            <a:off x="6401050" y="269900"/>
            <a:ext cx="1745100" cy="635100"/>
          </a:xfrm>
          <a:prstGeom prst="ellipse">
            <a:avLst/>
          </a:prstGeom>
          <a:solidFill>
            <a:srgbClr val="85D5E6">
              <a:alpha val="60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Montserrat"/>
                <a:ea typeface="Montserrat"/>
                <a:cs typeface="Montserrat"/>
                <a:sym typeface="Montserrat"/>
              </a:rPr>
              <a:t>Nutzer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41" name="Google Shape;541;p94"/>
          <p:cNvCxnSpPr/>
          <p:nvPr/>
        </p:nvCxnSpPr>
        <p:spPr>
          <a:xfrm rot="10800000">
            <a:off x="5238850" y="587450"/>
            <a:ext cx="1162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5"/>
          <p:cNvSpPr txBox="1"/>
          <p:nvPr>
            <p:ph type="title"/>
          </p:nvPr>
        </p:nvSpPr>
        <p:spPr>
          <a:xfrm>
            <a:off x="3760325" y="3287500"/>
            <a:ext cx="3783600" cy="93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0"/>
              <a:t>Live-Test</a:t>
            </a:r>
            <a:endParaRPr sz="5000"/>
          </a:p>
        </p:txBody>
      </p:sp>
      <p:sp>
        <p:nvSpPr>
          <p:cNvPr id="547" name="Google Shape;547;p95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01</a:t>
            </a:r>
            <a:endParaRPr/>
          </a:p>
        </p:txBody>
      </p:sp>
      <p:cxnSp>
        <p:nvCxnSpPr>
          <p:cNvPr id="548" name="Google Shape;548;p95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6"/>
          <p:cNvSpPr txBox="1"/>
          <p:nvPr>
            <p:ph idx="4" type="title"/>
          </p:nvPr>
        </p:nvSpPr>
        <p:spPr>
          <a:xfrm>
            <a:off x="938500" y="445025"/>
            <a:ext cx="31026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/>
              <a:t>Serverstruktur</a:t>
            </a:r>
            <a:endParaRPr sz="2800"/>
          </a:p>
        </p:txBody>
      </p:sp>
      <p:cxnSp>
        <p:nvCxnSpPr>
          <p:cNvPr id="554" name="Google Shape;554;p9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55" name="Google Shape;555;p96"/>
          <p:cNvSpPr txBox="1"/>
          <p:nvPr>
            <p:ph idx="5" type="title"/>
          </p:nvPr>
        </p:nvSpPr>
        <p:spPr>
          <a:xfrm>
            <a:off x="185447" y="21433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Datenbanken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56" name="Google Shape;556;p96"/>
          <p:cNvSpPr/>
          <p:nvPr/>
        </p:nvSpPr>
        <p:spPr>
          <a:xfrm>
            <a:off x="873800" y="1400050"/>
            <a:ext cx="690300" cy="687000"/>
          </a:xfrm>
          <a:prstGeom prst="ellipse">
            <a:avLst/>
          </a:prstGeom>
          <a:solidFill>
            <a:srgbClr val="FFAB4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7" name="Google Shape;557;p96"/>
          <p:cNvSpPr/>
          <p:nvPr/>
        </p:nvSpPr>
        <p:spPr>
          <a:xfrm>
            <a:off x="3122650" y="1400050"/>
            <a:ext cx="690300" cy="687000"/>
          </a:xfrm>
          <a:prstGeom prst="ellipse">
            <a:avLst/>
          </a:prstGeom>
          <a:solidFill>
            <a:srgbClr val="FFAB4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8" name="Google Shape;558;p96"/>
          <p:cNvSpPr/>
          <p:nvPr/>
        </p:nvSpPr>
        <p:spPr>
          <a:xfrm>
            <a:off x="5371500" y="1400050"/>
            <a:ext cx="690300" cy="687000"/>
          </a:xfrm>
          <a:prstGeom prst="ellipse">
            <a:avLst/>
          </a:prstGeom>
          <a:solidFill>
            <a:srgbClr val="FFAB4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p96"/>
          <p:cNvSpPr/>
          <p:nvPr/>
        </p:nvSpPr>
        <p:spPr>
          <a:xfrm>
            <a:off x="7620350" y="1400050"/>
            <a:ext cx="690300" cy="687000"/>
          </a:xfrm>
          <a:prstGeom prst="ellipse">
            <a:avLst/>
          </a:prstGeom>
          <a:solidFill>
            <a:srgbClr val="FFAB4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700"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96"/>
          <p:cNvSpPr txBox="1"/>
          <p:nvPr>
            <p:ph idx="5" type="title"/>
          </p:nvPr>
        </p:nvSpPr>
        <p:spPr>
          <a:xfrm>
            <a:off x="2343400" y="2143375"/>
            <a:ext cx="22488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Funktionalitäten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1" name="Google Shape;561;p96"/>
          <p:cNvSpPr txBox="1"/>
          <p:nvPr>
            <p:ph idx="5" type="title"/>
          </p:nvPr>
        </p:nvSpPr>
        <p:spPr>
          <a:xfrm>
            <a:off x="4683147" y="21433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“KI-Teil”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2" name="Google Shape;562;p96"/>
          <p:cNvSpPr txBox="1"/>
          <p:nvPr>
            <p:ph idx="5" type="title"/>
          </p:nvPr>
        </p:nvSpPr>
        <p:spPr>
          <a:xfrm>
            <a:off x="6931997" y="21433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Frontend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7"/>
          <p:cNvSpPr txBox="1"/>
          <p:nvPr>
            <p:ph idx="4" type="title"/>
          </p:nvPr>
        </p:nvSpPr>
        <p:spPr>
          <a:xfrm>
            <a:off x="938500" y="445025"/>
            <a:ext cx="31026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/>
              <a:t>Serverstruktur</a:t>
            </a:r>
            <a:endParaRPr sz="2800"/>
          </a:p>
        </p:txBody>
      </p:sp>
      <p:cxnSp>
        <p:nvCxnSpPr>
          <p:cNvPr id="568" name="Google Shape;568;p9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69" name="Google Shape;569;p97"/>
          <p:cNvSpPr txBox="1"/>
          <p:nvPr>
            <p:ph idx="5" type="title"/>
          </p:nvPr>
        </p:nvSpPr>
        <p:spPr>
          <a:xfrm>
            <a:off x="185447" y="2143375"/>
            <a:ext cx="2067000" cy="5484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Datenbanken</a:t>
            </a:r>
            <a:endParaRPr/>
          </a:p>
        </p:txBody>
      </p:sp>
      <p:sp>
        <p:nvSpPr>
          <p:cNvPr id="570" name="Google Shape;570;p97"/>
          <p:cNvSpPr/>
          <p:nvPr/>
        </p:nvSpPr>
        <p:spPr>
          <a:xfrm>
            <a:off x="873800" y="1400050"/>
            <a:ext cx="690300" cy="687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1" name="Google Shape;571;p97"/>
          <p:cNvSpPr txBox="1"/>
          <p:nvPr>
            <p:ph idx="1" type="subTitle"/>
          </p:nvPr>
        </p:nvSpPr>
        <p:spPr>
          <a:xfrm>
            <a:off x="1336050" y="2990600"/>
            <a:ext cx="6471900" cy="19935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" sz="1800"/>
              <a:t>MySQL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Nutzerdaten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" sz="1800"/>
              <a:t>MongoDB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Dokumente &amp; Markdown</a:t>
            </a:r>
            <a:endParaRPr sz="1800"/>
          </a:p>
        </p:txBody>
      </p:sp>
      <p:sp>
        <p:nvSpPr>
          <p:cNvPr id="572" name="Google Shape;572;p97"/>
          <p:cNvSpPr/>
          <p:nvPr/>
        </p:nvSpPr>
        <p:spPr>
          <a:xfrm>
            <a:off x="3122650" y="1400050"/>
            <a:ext cx="690300" cy="687000"/>
          </a:xfrm>
          <a:prstGeom prst="ellipse">
            <a:avLst/>
          </a:prstGeom>
          <a:solidFill>
            <a:srgbClr val="FFAB4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97"/>
          <p:cNvSpPr/>
          <p:nvPr/>
        </p:nvSpPr>
        <p:spPr>
          <a:xfrm>
            <a:off x="5371500" y="1400050"/>
            <a:ext cx="690300" cy="687000"/>
          </a:xfrm>
          <a:prstGeom prst="ellipse">
            <a:avLst/>
          </a:prstGeom>
          <a:solidFill>
            <a:srgbClr val="FFAB4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97"/>
          <p:cNvSpPr/>
          <p:nvPr/>
        </p:nvSpPr>
        <p:spPr>
          <a:xfrm>
            <a:off x="7620350" y="1400050"/>
            <a:ext cx="690300" cy="687000"/>
          </a:xfrm>
          <a:prstGeom prst="ellipse">
            <a:avLst/>
          </a:prstGeom>
          <a:solidFill>
            <a:srgbClr val="FFAB4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700"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97"/>
          <p:cNvSpPr txBox="1"/>
          <p:nvPr>
            <p:ph idx="5" type="title"/>
          </p:nvPr>
        </p:nvSpPr>
        <p:spPr>
          <a:xfrm>
            <a:off x="2343400" y="2143375"/>
            <a:ext cx="22488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Funktionalitäten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6" name="Google Shape;576;p97"/>
          <p:cNvSpPr txBox="1"/>
          <p:nvPr>
            <p:ph idx="5" type="title"/>
          </p:nvPr>
        </p:nvSpPr>
        <p:spPr>
          <a:xfrm>
            <a:off x="4683147" y="21433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“KI-Teil”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7" name="Google Shape;577;p97"/>
          <p:cNvSpPr txBox="1"/>
          <p:nvPr>
            <p:ph idx="5" type="title"/>
          </p:nvPr>
        </p:nvSpPr>
        <p:spPr>
          <a:xfrm>
            <a:off x="6931997" y="21433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Frontend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8"/>
          <p:cNvSpPr txBox="1"/>
          <p:nvPr>
            <p:ph idx="4" type="title"/>
          </p:nvPr>
        </p:nvSpPr>
        <p:spPr>
          <a:xfrm>
            <a:off x="938500" y="445025"/>
            <a:ext cx="31026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/>
              <a:t>Serverstruktur</a:t>
            </a:r>
            <a:endParaRPr sz="2800"/>
          </a:p>
        </p:txBody>
      </p:sp>
      <p:cxnSp>
        <p:nvCxnSpPr>
          <p:cNvPr id="583" name="Google Shape;583;p9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84" name="Google Shape;584;p98"/>
          <p:cNvSpPr/>
          <p:nvPr/>
        </p:nvSpPr>
        <p:spPr>
          <a:xfrm>
            <a:off x="3122650" y="1400050"/>
            <a:ext cx="690300" cy="687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5" name="Google Shape;585;p98"/>
          <p:cNvSpPr txBox="1"/>
          <p:nvPr>
            <p:ph idx="5" type="title"/>
          </p:nvPr>
        </p:nvSpPr>
        <p:spPr>
          <a:xfrm>
            <a:off x="2343400" y="2143375"/>
            <a:ext cx="2248800" cy="5484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Funktionalitäten</a:t>
            </a:r>
            <a:endParaRPr/>
          </a:p>
        </p:txBody>
      </p:sp>
      <p:sp>
        <p:nvSpPr>
          <p:cNvPr id="586" name="Google Shape;586;p98"/>
          <p:cNvSpPr txBox="1"/>
          <p:nvPr>
            <p:ph idx="1" type="subTitle"/>
          </p:nvPr>
        </p:nvSpPr>
        <p:spPr>
          <a:xfrm>
            <a:off x="1336050" y="2990600"/>
            <a:ext cx="6471900" cy="19935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" sz="1800"/>
              <a:t>Registration Service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Registrierung &amp; Login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Lehrer &amp; Schüler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" sz="1800"/>
              <a:t>Course Allocation Service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Kurszuteilungen (Lehrer intitiiert)</a:t>
            </a:r>
            <a:endParaRPr sz="1800"/>
          </a:p>
        </p:txBody>
      </p:sp>
      <p:sp>
        <p:nvSpPr>
          <p:cNvPr id="587" name="Google Shape;587;p98"/>
          <p:cNvSpPr txBox="1"/>
          <p:nvPr>
            <p:ph idx="5" type="title"/>
          </p:nvPr>
        </p:nvSpPr>
        <p:spPr>
          <a:xfrm>
            <a:off x="185447" y="21433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Datenbanken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88" name="Google Shape;588;p98"/>
          <p:cNvSpPr/>
          <p:nvPr/>
        </p:nvSpPr>
        <p:spPr>
          <a:xfrm>
            <a:off x="873800" y="1400050"/>
            <a:ext cx="690300" cy="687000"/>
          </a:xfrm>
          <a:prstGeom prst="ellipse">
            <a:avLst/>
          </a:prstGeom>
          <a:solidFill>
            <a:srgbClr val="FFAB4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98"/>
          <p:cNvSpPr/>
          <p:nvPr/>
        </p:nvSpPr>
        <p:spPr>
          <a:xfrm>
            <a:off x="5371500" y="1400050"/>
            <a:ext cx="690300" cy="687000"/>
          </a:xfrm>
          <a:prstGeom prst="ellipse">
            <a:avLst/>
          </a:prstGeom>
          <a:solidFill>
            <a:srgbClr val="FFAB4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p98"/>
          <p:cNvSpPr/>
          <p:nvPr/>
        </p:nvSpPr>
        <p:spPr>
          <a:xfrm>
            <a:off x="7620350" y="1400050"/>
            <a:ext cx="690300" cy="687000"/>
          </a:xfrm>
          <a:prstGeom prst="ellipse">
            <a:avLst/>
          </a:prstGeom>
          <a:solidFill>
            <a:srgbClr val="FFAB4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700"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98"/>
          <p:cNvSpPr txBox="1"/>
          <p:nvPr>
            <p:ph idx="5" type="title"/>
          </p:nvPr>
        </p:nvSpPr>
        <p:spPr>
          <a:xfrm>
            <a:off x="4683147" y="21433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“KI-Teil”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2" name="Google Shape;592;p98"/>
          <p:cNvSpPr txBox="1"/>
          <p:nvPr>
            <p:ph idx="5" type="title"/>
          </p:nvPr>
        </p:nvSpPr>
        <p:spPr>
          <a:xfrm>
            <a:off x="6931997" y="21433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Frontend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9"/>
          <p:cNvSpPr txBox="1"/>
          <p:nvPr>
            <p:ph idx="4" type="title"/>
          </p:nvPr>
        </p:nvSpPr>
        <p:spPr>
          <a:xfrm>
            <a:off x="938500" y="445025"/>
            <a:ext cx="31026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/>
              <a:t>Serverstruktur</a:t>
            </a:r>
            <a:endParaRPr sz="2800"/>
          </a:p>
        </p:txBody>
      </p:sp>
      <p:cxnSp>
        <p:nvCxnSpPr>
          <p:cNvPr id="598" name="Google Shape;598;p9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99" name="Google Shape;599;p99"/>
          <p:cNvSpPr/>
          <p:nvPr/>
        </p:nvSpPr>
        <p:spPr>
          <a:xfrm>
            <a:off x="5371500" y="1400050"/>
            <a:ext cx="690300" cy="687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0" name="Google Shape;600;p99"/>
          <p:cNvSpPr txBox="1"/>
          <p:nvPr>
            <p:ph idx="5" type="title"/>
          </p:nvPr>
        </p:nvSpPr>
        <p:spPr>
          <a:xfrm>
            <a:off x="4683147" y="2143375"/>
            <a:ext cx="2067000" cy="5484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“KI-Teil”</a:t>
            </a:r>
            <a:endParaRPr/>
          </a:p>
        </p:txBody>
      </p:sp>
      <p:sp>
        <p:nvSpPr>
          <p:cNvPr id="601" name="Google Shape;601;p99"/>
          <p:cNvSpPr txBox="1"/>
          <p:nvPr>
            <p:ph idx="1" type="subTitle"/>
          </p:nvPr>
        </p:nvSpPr>
        <p:spPr>
          <a:xfrm>
            <a:off x="1336050" y="2990600"/>
            <a:ext cx="6471900" cy="19935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de" sz="1700"/>
              <a:t>PDF-Processor-App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de" sz="1700"/>
              <a:t>PyMuPDF um PDF’s in Markdown zu übertragen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de" sz="1700"/>
              <a:t>Grading Service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de" sz="1700"/>
              <a:t>Holt Dokumente aus MongoDB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de" sz="1700"/>
              <a:t>API-Anfrage mit Prompt an Rechenserver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de" sz="1700"/>
              <a:t>Berechnet Endnote</a:t>
            </a:r>
            <a:endParaRPr sz="1700"/>
          </a:p>
        </p:txBody>
      </p:sp>
      <p:sp>
        <p:nvSpPr>
          <p:cNvPr id="602" name="Google Shape;602;p99"/>
          <p:cNvSpPr txBox="1"/>
          <p:nvPr>
            <p:ph idx="5" type="title"/>
          </p:nvPr>
        </p:nvSpPr>
        <p:spPr>
          <a:xfrm>
            <a:off x="185447" y="21433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Datenbanken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3" name="Google Shape;603;p99"/>
          <p:cNvSpPr/>
          <p:nvPr/>
        </p:nvSpPr>
        <p:spPr>
          <a:xfrm>
            <a:off x="873800" y="1400050"/>
            <a:ext cx="690300" cy="687000"/>
          </a:xfrm>
          <a:prstGeom prst="ellipse">
            <a:avLst/>
          </a:prstGeom>
          <a:solidFill>
            <a:srgbClr val="FFAB4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4" name="Google Shape;604;p99"/>
          <p:cNvSpPr/>
          <p:nvPr/>
        </p:nvSpPr>
        <p:spPr>
          <a:xfrm>
            <a:off x="3122650" y="1400050"/>
            <a:ext cx="690300" cy="687000"/>
          </a:xfrm>
          <a:prstGeom prst="ellipse">
            <a:avLst/>
          </a:prstGeom>
          <a:solidFill>
            <a:srgbClr val="FFAB4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p99"/>
          <p:cNvSpPr txBox="1"/>
          <p:nvPr>
            <p:ph idx="5" type="title"/>
          </p:nvPr>
        </p:nvSpPr>
        <p:spPr>
          <a:xfrm>
            <a:off x="2343400" y="2143375"/>
            <a:ext cx="22488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Funktionalitäten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6" name="Google Shape;606;p99"/>
          <p:cNvSpPr/>
          <p:nvPr/>
        </p:nvSpPr>
        <p:spPr>
          <a:xfrm>
            <a:off x="7620350" y="1400050"/>
            <a:ext cx="690300" cy="687000"/>
          </a:xfrm>
          <a:prstGeom prst="ellipse">
            <a:avLst/>
          </a:prstGeom>
          <a:solidFill>
            <a:srgbClr val="FFAB4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700"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99"/>
          <p:cNvSpPr txBox="1"/>
          <p:nvPr>
            <p:ph idx="5" type="title"/>
          </p:nvPr>
        </p:nvSpPr>
        <p:spPr>
          <a:xfrm>
            <a:off x="6931997" y="21433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Frontend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0"/>
          <p:cNvSpPr txBox="1"/>
          <p:nvPr>
            <p:ph idx="4" type="title"/>
          </p:nvPr>
        </p:nvSpPr>
        <p:spPr>
          <a:xfrm>
            <a:off x="938500" y="445025"/>
            <a:ext cx="31026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/>
              <a:t>Serverstruktur</a:t>
            </a:r>
            <a:endParaRPr sz="2800"/>
          </a:p>
        </p:txBody>
      </p:sp>
      <p:cxnSp>
        <p:nvCxnSpPr>
          <p:cNvPr id="613" name="Google Shape;613;p10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614" name="Google Shape;614;p100"/>
          <p:cNvSpPr/>
          <p:nvPr/>
        </p:nvSpPr>
        <p:spPr>
          <a:xfrm>
            <a:off x="7620350" y="1400050"/>
            <a:ext cx="690300" cy="687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700"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5" name="Google Shape;615;p100"/>
          <p:cNvSpPr txBox="1"/>
          <p:nvPr>
            <p:ph idx="5" type="title"/>
          </p:nvPr>
        </p:nvSpPr>
        <p:spPr>
          <a:xfrm>
            <a:off x="6931997" y="2143375"/>
            <a:ext cx="2067000" cy="5484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Frontend</a:t>
            </a:r>
            <a:endParaRPr/>
          </a:p>
        </p:txBody>
      </p:sp>
      <p:sp>
        <p:nvSpPr>
          <p:cNvPr id="616" name="Google Shape;616;p100"/>
          <p:cNvSpPr txBox="1"/>
          <p:nvPr>
            <p:ph idx="1" type="subTitle"/>
          </p:nvPr>
        </p:nvSpPr>
        <p:spPr>
          <a:xfrm>
            <a:off x="1336050" y="2990600"/>
            <a:ext cx="6471900" cy="19935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" sz="1800"/>
              <a:t>Frontend-App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Ermöglicht die Eingabe der Daten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Benutzeransicht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" sz="1800"/>
              <a:t>Web-nginx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Balanciert Anfragen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Leitet Anfragen an Frontend-App weiter</a:t>
            </a:r>
            <a:endParaRPr b="1" sz="1800"/>
          </a:p>
        </p:txBody>
      </p:sp>
      <p:sp>
        <p:nvSpPr>
          <p:cNvPr id="617" name="Google Shape;617;p100"/>
          <p:cNvSpPr txBox="1"/>
          <p:nvPr>
            <p:ph idx="5" type="title"/>
          </p:nvPr>
        </p:nvSpPr>
        <p:spPr>
          <a:xfrm>
            <a:off x="185447" y="21433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Datenbanken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18" name="Google Shape;618;p100"/>
          <p:cNvSpPr/>
          <p:nvPr/>
        </p:nvSpPr>
        <p:spPr>
          <a:xfrm>
            <a:off x="873800" y="1400050"/>
            <a:ext cx="690300" cy="687000"/>
          </a:xfrm>
          <a:prstGeom prst="ellipse">
            <a:avLst/>
          </a:prstGeom>
          <a:solidFill>
            <a:srgbClr val="FFAB4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100"/>
          <p:cNvSpPr/>
          <p:nvPr/>
        </p:nvSpPr>
        <p:spPr>
          <a:xfrm>
            <a:off x="3122650" y="1400050"/>
            <a:ext cx="690300" cy="687000"/>
          </a:xfrm>
          <a:prstGeom prst="ellipse">
            <a:avLst/>
          </a:prstGeom>
          <a:solidFill>
            <a:srgbClr val="FFAB4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0" name="Google Shape;620;p100"/>
          <p:cNvSpPr/>
          <p:nvPr/>
        </p:nvSpPr>
        <p:spPr>
          <a:xfrm>
            <a:off x="5371500" y="1400050"/>
            <a:ext cx="690300" cy="687000"/>
          </a:xfrm>
          <a:prstGeom prst="ellipse">
            <a:avLst/>
          </a:prstGeom>
          <a:solidFill>
            <a:srgbClr val="FFAB4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1" name="Google Shape;621;p100"/>
          <p:cNvSpPr txBox="1"/>
          <p:nvPr>
            <p:ph idx="5" type="title"/>
          </p:nvPr>
        </p:nvSpPr>
        <p:spPr>
          <a:xfrm>
            <a:off x="2343400" y="2143375"/>
            <a:ext cx="22488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Funktionalitäten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22" name="Google Shape;622;p100"/>
          <p:cNvSpPr txBox="1"/>
          <p:nvPr>
            <p:ph idx="5" type="title"/>
          </p:nvPr>
        </p:nvSpPr>
        <p:spPr>
          <a:xfrm>
            <a:off x="4683147" y="21433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“KI-Teil”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1"/>
          <p:cNvSpPr txBox="1"/>
          <p:nvPr>
            <p:ph idx="4" type="title"/>
          </p:nvPr>
        </p:nvSpPr>
        <p:spPr>
          <a:xfrm>
            <a:off x="938499" y="445025"/>
            <a:ext cx="4143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 sz="2800"/>
              <a:t>Gesamtübersicht</a:t>
            </a:r>
            <a:endParaRPr sz="2800"/>
          </a:p>
        </p:txBody>
      </p:sp>
      <p:cxnSp>
        <p:nvCxnSpPr>
          <p:cNvPr id="628" name="Google Shape;628;p10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629" name="Google Shape;629;p101"/>
          <p:cNvSpPr txBox="1"/>
          <p:nvPr>
            <p:ph idx="5" type="title"/>
          </p:nvPr>
        </p:nvSpPr>
        <p:spPr>
          <a:xfrm>
            <a:off x="-7300" y="1936284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 sz="1500">
                <a:solidFill>
                  <a:schemeClr val="dk2"/>
                </a:solidFill>
              </a:rPr>
              <a:t>Datenbanken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630" name="Google Shape;630;p101"/>
          <p:cNvSpPr txBox="1"/>
          <p:nvPr>
            <p:ph idx="5" type="title"/>
          </p:nvPr>
        </p:nvSpPr>
        <p:spPr>
          <a:xfrm>
            <a:off x="2212424" y="1936284"/>
            <a:ext cx="2248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 sz="1500">
                <a:solidFill>
                  <a:schemeClr val="dk2"/>
                </a:solidFill>
              </a:rPr>
              <a:t>Funktionalitäten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631" name="Google Shape;631;p101"/>
          <p:cNvSpPr txBox="1"/>
          <p:nvPr>
            <p:ph idx="5" type="title"/>
          </p:nvPr>
        </p:nvSpPr>
        <p:spPr>
          <a:xfrm>
            <a:off x="4586477" y="1945499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 sz="1500">
                <a:solidFill>
                  <a:schemeClr val="dk2"/>
                </a:solidFill>
              </a:rPr>
              <a:t>“KI-Teil”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632" name="Google Shape;632;p101"/>
          <p:cNvSpPr txBox="1"/>
          <p:nvPr>
            <p:ph idx="1" type="subTitle"/>
          </p:nvPr>
        </p:nvSpPr>
        <p:spPr>
          <a:xfrm>
            <a:off x="6747514" y="2571750"/>
            <a:ext cx="2262000" cy="1993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de" sz="1200"/>
              <a:t>Frontend-App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de" sz="1200"/>
              <a:t>🡪 </a:t>
            </a:r>
            <a:r>
              <a:rPr lang="de" sz="1200"/>
              <a:t>Ermöglicht die Eingabe der Daten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de" sz="1200"/>
              <a:t>🡪 </a:t>
            </a:r>
            <a:r>
              <a:rPr lang="de" sz="1200"/>
              <a:t>Benutzeransicht</a:t>
            </a:r>
            <a:endParaRPr sz="1200"/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200"/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de" sz="1200"/>
              <a:t>Web-nginx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de" sz="1200"/>
              <a:t>🡪 </a:t>
            </a:r>
            <a:r>
              <a:rPr lang="de" sz="1200"/>
              <a:t>Balanciert Anfragen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de" sz="1200"/>
              <a:t>🡪 </a:t>
            </a:r>
            <a:r>
              <a:rPr lang="de" sz="1200"/>
              <a:t>Leitet Anfragen an Frontend-App weiter</a:t>
            </a:r>
            <a:endParaRPr sz="1200"/>
          </a:p>
        </p:txBody>
      </p:sp>
      <p:sp>
        <p:nvSpPr>
          <p:cNvPr id="633" name="Google Shape;633;p101"/>
          <p:cNvSpPr txBox="1"/>
          <p:nvPr/>
        </p:nvSpPr>
        <p:spPr>
          <a:xfrm>
            <a:off x="148850" y="2571750"/>
            <a:ext cx="1754700" cy="1993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b="1" i="0" lang="de" sz="1200" u="none" cap="none" strike="noStrike">
                <a:solidFill>
                  <a:srgbClr val="A7E53F"/>
                </a:solidFill>
                <a:latin typeface="Montserrat"/>
                <a:ea typeface="Montserrat"/>
                <a:cs typeface="Montserrat"/>
                <a:sym typeface="Montserrat"/>
              </a:rPr>
              <a:t>MySQL</a:t>
            </a:r>
            <a:endParaRPr>
              <a:solidFill>
                <a:srgbClr val="A7E53F"/>
              </a:solidFill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b="1" i="0" lang="de" sz="1200" u="none" cap="none" strike="noStrike">
                <a:solidFill>
                  <a:srgbClr val="A7E53F"/>
                </a:solidFill>
                <a:latin typeface="Montserrat"/>
                <a:ea typeface="Montserrat"/>
                <a:cs typeface="Montserrat"/>
                <a:sym typeface="Montserrat"/>
              </a:rPr>
              <a:t>🡪 </a:t>
            </a:r>
            <a:r>
              <a:rPr b="0" i="0" lang="de" sz="1200" u="none" cap="none" strike="noStrike">
                <a:solidFill>
                  <a:srgbClr val="A7E53F"/>
                </a:solidFill>
                <a:latin typeface="Montserrat"/>
                <a:ea typeface="Montserrat"/>
                <a:cs typeface="Montserrat"/>
                <a:sym typeface="Montserrat"/>
              </a:rPr>
              <a:t>Nutzerdaten</a:t>
            </a:r>
            <a:endParaRPr>
              <a:solidFill>
                <a:srgbClr val="A7E53F"/>
              </a:solidFill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b="1" i="0" lang="de" sz="1200" u="none" cap="none" strike="noStrike">
                <a:solidFill>
                  <a:srgbClr val="DE69D4"/>
                </a:solidFill>
                <a:latin typeface="Montserrat"/>
                <a:ea typeface="Montserrat"/>
                <a:cs typeface="Montserrat"/>
                <a:sym typeface="Montserrat"/>
              </a:rPr>
              <a:t>MongoDB</a:t>
            </a:r>
            <a:endParaRPr>
              <a:solidFill>
                <a:srgbClr val="DE69D4"/>
              </a:solidFill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b="1" i="0" lang="de" sz="1200" u="none" cap="none" strike="noStrike">
                <a:solidFill>
                  <a:srgbClr val="DE69D4"/>
                </a:solidFill>
                <a:latin typeface="Montserrat"/>
                <a:ea typeface="Montserrat"/>
                <a:cs typeface="Montserrat"/>
                <a:sym typeface="Montserrat"/>
              </a:rPr>
              <a:t>🡪 </a:t>
            </a:r>
            <a:r>
              <a:rPr b="0" i="0" lang="de" sz="1200" u="none" cap="none" strike="noStrike">
                <a:solidFill>
                  <a:srgbClr val="DE69D4"/>
                </a:solidFill>
                <a:latin typeface="Montserrat"/>
                <a:ea typeface="Montserrat"/>
                <a:cs typeface="Montserrat"/>
                <a:sym typeface="Montserrat"/>
              </a:rPr>
              <a:t>Dokumente</a:t>
            </a:r>
            <a:endParaRPr>
              <a:solidFill>
                <a:srgbClr val="DE69D4"/>
              </a:solidFill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b="1" i="0" lang="de" sz="1200" u="none" cap="none" strike="noStrike">
                <a:solidFill>
                  <a:srgbClr val="DE69D4"/>
                </a:solidFill>
                <a:latin typeface="Montserrat"/>
                <a:ea typeface="Montserrat"/>
                <a:cs typeface="Montserrat"/>
                <a:sym typeface="Montserrat"/>
              </a:rPr>
              <a:t>🡪 </a:t>
            </a:r>
            <a:r>
              <a:rPr b="0" i="0" lang="de" sz="1200" u="none" cap="none" strike="noStrike">
                <a:solidFill>
                  <a:srgbClr val="DE69D4"/>
                </a:solidFill>
                <a:latin typeface="Montserrat"/>
                <a:ea typeface="Montserrat"/>
                <a:cs typeface="Montserrat"/>
                <a:sym typeface="Montserrat"/>
              </a:rPr>
              <a:t>Markdown</a:t>
            </a:r>
            <a:endParaRPr b="0" i="0" sz="1200" u="none" cap="none" strike="noStrike">
              <a:solidFill>
                <a:srgbClr val="DE69D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101"/>
          <p:cNvSpPr txBox="1"/>
          <p:nvPr/>
        </p:nvSpPr>
        <p:spPr>
          <a:xfrm>
            <a:off x="2212424" y="2571750"/>
            <a:ext cx="2248800" cy="1993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b="1" i="0" lang="de" sz="1200" u="none" cap="none" strike="noStrike">
                <a:solidFill>
                  <a:srgbClr val="A7E53F"/>
                </a:solidFill>
                <a:latin typeface="Montserrat"/>
                <a:ea typeface="Montserrat"/>
                <a:cs typeface="Montserrat"/>
                <a:sym typeface="Montserrat"/>
              </a:rPr>
              <a:t>Registration Service</a:t>
            </a:r>
            <a:endParaRPr>
              <a:solidFill>
                <a:srgbClr val="A7E53F"/>
              </a:solidFill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b="1" i="0" lang="de" sz="1200" u="none" cap="none" strike="noStrike">
                <a:solidFill>
                  <a:srgbClr val="A7E53F"/>
                </a:solidFill>
                <a:latin typeface="Montserrat"/>
                <a:ea typeface="Montserrat"/>
                <a:cs typeface="Montserrat"/>
                <a:sym typeface="Montserrat"/>
              </a:rPr>
              <a:t>🡪 </a:t>
            </a:r>
            <a:r>
              <a:rPr b="0" i="0" lang="de" sz="1200" u="none" cap="none" strike="noStrike">
                <a:solidFill>
                  <a:srgbClr val="A7E53F"/>
                </a:solidFill>
                <a:latin typeface="Montserrat"/>
                <a:ea typeface="Montserrat"/>
                <a:cs typeface="Montserrat"/>
                <a:sym typeface="Montserrat"/>
              </a:rPr>
              <a:t>Registrierung &amp; Login</a:t>
            </a:r>
            <a:endParaRPr>
              <a:solidFill>
                <a:srgbClr val="A7E53F"/>
              </a:solidFill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b="1" i="0" lang="de" sz="1200" u="none" cap="none" strike="noStrike">
                <a:solidFill>
                  <a:srgbClr val="A7E53F"/>
                </a:solidFill>
                <a:latin typeface="Montserrat"/>
                <a:ea typeface="Montserrat"/>
                <a:cs typeface="Montserrat"/>
                <a:sym typeface="Montserrat"/>
              </a:rPr>
              <a:t>🡪 </a:t>
            </a:r>
            <a:r>
              <a:rPr b="0" i="0" lang="de" sz="1200" u="none" cap="none" strike="noStrike">
                <a:solidFill>
                  <a:srgbClr val="A7E53F"/>
                </a:solidFill>
                <a:latin typeface="Montserrat"/>
                <a:ea typeface="Montserrat"/>
                <a:cs typeface="Montserrat"/>
                <a:sym typeface="Montserrat"/>
              </a:rPr>
              <a:t>Lehrer &amp; Schüler</a:t>
            </a:r>
            <a:endParaRPr b="1" i="0" sz="1200" u="none" cap="none" strike="noStrike">
              <a:solidFill>
                <a:srgbClr val="A7E5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t/>
            </a:r>
            <a:endParaRPr b="1" i="0" sz="1200" u="none" cap="none" strike="noStrike">
              <a:solidFill>
                <a:srgbClr val="A7E5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b="1" i="0" lang="de" sz="1200" u="none" cap="none" strike="noStrike">
                <a:solidFill>
                  <a:srgbClr val="A7E53F"/>
                </a:solidFill>
                <a:latin typeface="Montserrat"/>
                <a:ea typeface="Montserrat"/>
                <a:cs typeface="Montserrat"/>
                <a:sym typeface="Montserrat"/>
              </a:rPr>
              <a:t>Course Allocation Service</a:t>
            </a:r>
            <a:endParaRPr>
              <a:solidFill>
                <a:srgbClr val="A7E53F"/>
              </a:solidFill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b="1" i="0" lang="de" sz="1200" u="none" cap="none" strike="noStrike">
                <a:solidFill>
                  <a:srgbClr val="A7E53F"/>
                </a:solidFill>
                <a:latin typeface="Montserrat"/>
                <a:ea typeface="Montserrat"/>
                <a:cs typeface="Montserrat"/>
                <a:sym typeface="Montserrat"/>
              </a:rPr>
              <a:t>🡪  </a:t>
            </a:r>
            <a:r>
              <a:rPr b="0" i="0" lang="de" sz="1200" u="none" cap="none" strike="noStrike">
                <a:solidFill>
                  <a:srgbClr val="A7E53F"/>
                </a:solidFill>
                <a:latin typeface="Montserrat"/>
                <a:ea typeface="Montserrat"/>
                <a:cs typeface="Montserrat"/>
                <a:sym typeface="Montserrat"/>
              </a:rPr>
              <a:t>Kurszuteilung</a:t>
            </a:r>
            <a:endParaRPr>
              <a:solidFill>
                <a:srgbClr val="A7E53F"/>
              </a:solidFill>
            </a:endParaRPr>
          </a:p>
        </p:txBody>
      </p:sp>
      <p:sp>
        <p:nvSpPr>
          <p:cNvPr id="635" name="Google Shape;635;p101"/>
          <p:cNvSpPr txBox="1"/>
          <p:nvPr/>
        </p:nvSpPr>
        <p:spPr>
          <a:xfrm>
            <a:off x="4672441" y="2571750"/>
            <a:ext cx="1895100" cy="1993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b="1" i="0" lang="de" sz="1200" u="none" cap="none" strike="noStrike">
                <a:solidFill>
                  <a:srgbClr val="DE69D4"/>
                </a:solidFill>
                <a:latin typeface="Montserrat"/>
                <a:ea typeface="Montserrat"/>
                <a:cs typeface="Montserrat"/>
                <a:sym typeface="Montserrat"/>
              </a:rPr>
              <a:t>PDF-Processor-App</a:t>
            </a:r>
            <a:endParaRPr>
              <a:solidFill>
                <a:srgbClr val="DE69D4"/>
              </a:solidFill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b="1" i="0" lang="de" sz="1200" u="none" cap="none" strike="noStrike">
                <a:solidFill>
                  <a:srgbClr val="DE69D4"/>
                </a:solidFill>
                <a:latin typeface="Montserrat"/>
                <a:ea typeface="Montserrat"/>
                <a:cs typeface="Montserrat"/>
                <a:sym typeface="Montserrat"/>
              </a:rPr>
              <a:t>🡪 </a:t>
            </a:r>
            <a:r>
              <a:rPr b="0" i="0" lang="de" sz="1200" u="none" cap="none" strike="noStrike">
                <a:solidFill>
                  <a:srgbClr val="DE69D4"/>
                </a:solidFill>
                <a:latin typeface="Montserrat"/>
                <a:ea typeface="Montserrat"/>
                <a:cs typeface="Montserrat"/>
                <a:sym typeface="Montserrat"/>
              </a:rPr>
              <a:t>PyMuPDF</a:t>
            </a:r>
            <a:endParaRPr b="0" i="0" sz="1200" u="none" cap="none" strike="noStrike">
              <a:solidFill>
                <a:srgbClr val="DE69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b="1" i="0" lang="de" sz="1200" u="none" cap="none" strike="noStrike">
                <a:solidFill>
                  <a:srgbClr val="DE69D4"/>
                </a:solidFill>
                <a:latin typeface="Montserrat"/>
                <a:ea typeface="Montserrat"/>
                <a:cs typeface="Montserrat"/>
                <a:sym typeface="Montserrat"/>
              </a:rPr>
              <a:t>🡪 </a:t>
            </a:r>
            <a:r>
              <a:rPr b="0" i="0" lang="de" sz="1200" u="none" cap="none" strike="noStrike">
                <a:solidFill>
                  <a:srgbClr val="DE69D4"/>
                </a:solidFill>
                <a:latin typeface="Montserrat"/>
                <a:ea typeface="Montserrat"/>
                <a:cs typeface="Montserrat"/>
                <a:sym typeface="Montserrat"/>
              </a:rPr>
              <a:t>PDF in Markdown</a:t>
            </a:r>
            <a:endParaRPr b="1" i="0" sz="1200" u="none" cap="none" strike="noStrike">
              <a:solidFill>
                <a:srgbClr val="DE69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t/>
            </a:r>
            <a:endParaRPr b="1" i="0" sz="1200" u="none" cap="none" strike="noStrike">
              <a:solidFill>
                <a:srgbClr val="DE69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b="1" i="0" lang="de" sz="1200" u="none" cap="none" strike="noStrike">
                <a:solidFill>
                  <a:srgbClr val="DE69D4"/>
                </a:solidFill>
                <a:latin typeface="Montserrat"/>
                <a:ea typeface="Montserrat"/>
                <a:cs typeface="Montserrat"/>
                <a:sym typeface="Montserrat"/>
              </a:rPr>
              <a:t>Grading Service</a:t>
            </a:r>
            <a:endParaRPr>
              <a:solidFill>
                <a:srgbClr val="DE69D4"/>
              </a:solidFill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b="1" i="0" lang="de" sz="1200" u="none" cap="none" strike="noStrike">
                <a:solidFill>
                  <a:srgbClr val="DE69D4"/>
                </a:solidFill>
                <a:latin typeface="Montserrat"/>
                <a:ea typeface="Montserrat"/>
                <a:cs typeface="Montserrat"/>
                <a:sym typeface="Montserrat"/>
              </a:rPr>
              <a:t>🡪 </a:t>
            </a:r>
            <a:r>
              <a:rPr b="0" i="0" lang="de" sz="1200" u="none" cap="none" strike="noStrike">
                <a:solidFill>
                  <a:srgbClr val="DE69D4"/>
                </a:solidFill>
                <a:latin typeface="Montserrat"/>
                <a:ea typeface="Montserrat"/>
                <a:cs typeface="Montserrat"/>
                <a:sym typeface="Montserrat"/>
              </a:rPr>
              <a:t>Dokumente holen</a:t>
            </a:r>
            <a:endParaRPr>
              <a:solidFill>
                <a:srgbClr val="DE69D4"/>
              </a:solidFill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b="1" i="0" lang="de" sz="1200" u="none" cap="none" strike="noStrike">
                <a:solidFill>
                  <a:srgbClr val="DE69D4"/>
                </a:solidFill>
                <a:latin typeface="Montserrat"/>
                <a:ea typeface="Montserrat"/>
                <a:cs typeface="Montserrat"/>
                <a:sym typeface="Montserrat"/>
              </a:rPr>
              <a:t>🡪 </a:t>
            </a:r>
            <a:r>
              <a:rPr b="0" i="0" lang="de" sz="1200" u="none" cap="none" strike="noStrike">
                <a:solidFill>
                  <a:srgbClr val="DE69D4"/>
                </a:solidFill>
                <a:latin typeface="Montserrat"/>
                <a:ea typeface="Montserrat"/>
                <a:cs typeface="Montserrat"/>
                <a:sym typeface="Montserrat"/>
              </a:rPr>
              <a:t>API-Anfrage</a:t>
            </a:r>
            <a:endParaRPr>
              <a:solidFill>
                <a:srgbClr val="DE69D4"/>
              </a:solidFill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r>
              <a:rPr b="1" i="0" lang="de" sz="1200" u="none" cap="none" strike="noStrike">
                <a:solidFill>
                  <a:srgbClr val="DE69D4"/>
                </a:solidFill>
                <a:latin typeface="Montserrat"/>
                <a:ea typeface="Montserrat"/>
                <a:cs typeface="Montserrat"/>
                <a:sym typeface="Montserrat"/>
              </a:rPr>
              <a:t>🡪 </a:t>
            </a:r>
            <a:r>
              <a:rPr b="0" i="0" lang="de" sz="1200" u="none" cap="none" strike="noStrike">
                <a:solidFill>
                  <a:srgbClr val="DE69D4"/>
                </a:solidFill>
                <a:latin typeface="Montserrat"/>
                <a:ea typeface="Montserrat"/>
                <a:cs typeface="Montserrat"/>
                <a:sym typeface="Montserrat"/>
              </a:rPr>
              <a:t>Berechnung Note</a:t>
            </a:r>
            <a:endParaRPr b="0" i="0" sz="1200" u="none" cap="none" strike="noStrike">
              <a:solidFill>
                <a:srgbClr val="DE69D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6" name="Google Shape;636;p101"/>
          <p:cNvSpPr txBox="1"/>
          <p:nvPr/>
        </p:nvSpPr>
        <p:spPr>
          <a:xfrm>
            <a:off x="6844971" y="195257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</a:pPr>
            <a:r>
              <a:rPr b="0" i="0" lang="de" sz="1500" u="none" cap="none" strike="noStrik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Frontend</a:t>
            </a:r>
            <a:endParaRPr/>
          </a:p>
        </p:txBody>
      </p:sp>
      <p:sp>
        <p:nvSpPr>
          <p:cNvPr id="637" name="Google Shape;637;p101"/>
          <p:cNvSpPr/>
          <p:nvPr/>
        </p:nvSpPr>
        <p:spPr>
          <a:xfrm>
            <a:off x="738200" y="1428920"/>
            <a:ext cx="576000" cy="5760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de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8" name="Google Shape;638;p101"/>
          <p:cNvSpPr/>
          <p:nvPr/>
        </p:nvSpPr>
        <p:spPr>
          <a:xfrm>
            <a:off x="3048824" y="1428920"/>
            <a:ext cx="576000" cy="5760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de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p101"/>
          <p:cNvSpPr/>
          <p:nvPr/>
        </p:nvSpPr>
        <p:spPr>
          <a:xfrm>
            <a:off x="5331977" y="1428920"/>
            <a:ext cx="576000" cy="5760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de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0" name="Google Shape;640;p101"/>
          <p:cNvSpPr/>
          <p:nvPr/>
        </p:nvSpPr>
        <p:spPr>
          <a:xfrm>
            <a:off x="7583271" y="1428920"/>
            <a:ext cx="590400" cy="5760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de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101"/>
          <p:cNvSpPr/>
          <p:nvPr/>
        </p:nvSpPr>
        <p:spPr>
          <a:xfrm>
            <a:off x="1380250" y="4652325"/>
            <a:ext cx="4001959" cy="372995"/>
          </a:xfrm>
          <a:custGeom>
            <a:rect b="b" l="l" r="r" t="t"/>
            <a:pathLst>
              <a:path extrusionOk="0" h="17967" w="64098">
                <a:moveTo>
                  <a:pt x="0" y="0"/>
                </a:moveTo>
                <a:cubicBezTo>
                  <a:pt x="8591" y="2988"/>
                  <a:pt x="40864" y="17631"/>
                  <a:pt x="51547" y="17930"/>
                </a:cubicBezTo>
                <a:cubicBezTo>
                  <a:pt x="62230" y="18229"/>
                  <a:pt x="62006" y="4483"/>
                  <a:pt x="64098" y="1793"/>
                </a:cubicBezTo>
              </a:path>
            </a:pathLst>
          </a:custGeom>
          <a:noFill/>
          <a:ln cap="flat" cmpd="sng" w="28575">
            <a:solidFill>
              <a:srgbClr val="DE69D4"/>
            </a:solidFill>
            <a:prstDash val="solid"/>
            <a:round/>
            <a:headEnd len="med" w="med" type="stealth"/>
            <a:tailEnd len="med" w="med" type="none"/>
          </a:ln>
        </p:spPr>
      </p:sp>
      <p:sp>
        <p:nvSpPr>
          <p:cNvPr id="642" name="Google Shape;642;p101"/>
          <p:cNvSpPr/>
          <p:nvPr/>
        </p:nvSpPr>
        <p:spPr>
          <a:xfrm>
            <a:off x="1314200" y="2484675"/>
            <a:ext cx="1895185" cy="207528"/>
          </a:xfrm>
          <a:custGeom>
            <a:rect b="b" l="l" r="r" t="t"/>
            <a:pathLst>
              <a:path extrusionOk="0" h="12722" w="85196">
                <a:moveTo>
                  <a:pt x="0" y="12722"/>
                </a:moveTo>
                <a:cubicBezTo>
                  <a:pt x="9790" y="10605"/>
                  <a:pt x="44539" y="198"/>
                  <a:pt x="58738" y="22"/>
                </a:cubicBezTo>
                <a:cubicBezTo>
                  <a:pt x="72937" y="-154"/>
                  <a:pt x="80786" y="9724"/>
                  <a:pt x="85196" y="11664"/>
                </a:cubicBezTo>
              </a:path>
            </a:pathLst>
          </a:custGeom>
          <a:noFill/>
          <a:ln cap="flat" cmpd="sng" w="28575">
            <a:solidFill>
              <a:srgbClr val="A7E53F"/>
            </a:solidFill>
            <a:prstDash val="solid"/>
            <a:round/>
            <a:headEnd len="med" w="med" type="stealth"/>
            <a:tailEnd len="med" w="med" type="none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2"/>
          <p:cNvSpPr txBox="1"/>
          <p:nvPr/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solidFill>
                  <a:srgbClr val="FFAC4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Containerisierung</a:t>
            </a:r>
            <a:endParaRPr sz="2800">
              <a:solidFill>
                <a:srgbClr val="FFAC4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48" name="Google Shape;648;p102"/>
          <p:cNvSpPr txBox="1"/>
          <p:nvPr/>
        </p:nvSpPr>
        <p:spPr>
          <a:xfrm>
            <a:off x="679500" y="1125075"/>
            <a:ext cx="73296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" sz="1800" u="none" cap="none" strike="noStrike">
                <a:solidFill>
                  <a:srgbClr val="85D5E6"/>
                </a:solidFill>
                <a:latin typeface="Montserrat"/>
                <a:ea typeface="Montserrat"/>
                <a:cs typeface="Montserrat"/>
                <a:sym typeface="Montserrat"/>
              </a:rPr>
              <a:t>Kernidee: </a:t>
            </a:r>
            <a:r>
              <a:rPr i="0" lang="de" sz="1800" u="none" cap="none" strike="noStrike">
                <a:solidFill>
                  <a:srgbClr val="85D5E6"/>
                </a:solidFill>
                <a:latin typeface="Montserrat"/>
                <a:ea typeface="Montserrat"/>
                <a:cs typeface="Montserrat"/>
                <a:sym typeface="Montserrat"/>
              </a:rPr>
              <a:t>Verpacken einzelner Anwendungen in standardisierte, isolierte Paketeinheiten</a:t>
            </a:r>
            <a:endParaRPr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🡪 Automatisierte Konfiguration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b="1" i="0" lang="d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Dockerfile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○"/>
            </a:pPr>
            <a:r>
              <a:rPr b="0" i="0" lang="d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Detaillierter Bauplan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○"/>
            </a:pPr>
            <a:r>
              <a:rPr b="0" i="0" lang="d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Ergebnisse konstant &amp; reproduzierbar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b="1" i="0" lang="d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Docker Image</a:t>
            </a:r>
            <a:endParaRPr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○"/>
            </a:pPr>
            <a:r>
              <a:rPr b="0" i="0" lang="d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Nach Bauplan erstellte Vorlage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b="1" i="0" lang="d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Docker Container</a:t>
            </a:r>
            <a:endParaRPr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○"/>
            </a:pPr>
            <a:r>
              <a:rPr b="0" i="0" lang="d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Instanz der Vorlage</a:t>
            </a:r>
            <a:endParaRPr/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🡪 Einheitliche Umgebung, überall!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49" name="Google Shape;649;p10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3"/>
          <p:cNvSpPr txBox="1"/>
          <p:nvPr>
            <p:ph type="title"/>
          </p:nvPr>
        </p:nvSpPr>
        <p:spPr>
          <a:xfrm>
            <a:off x="3760325" y="3287500"/>
            <a:ext cx="3783600" cy="93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0"/>
              <a:t>Live-Test</a:t>
            </a:r>
            <a:endParaRPr sz="5000"/>
          </a:p>
        </p:txBody>
      </p:sp>
      <p:sp>
        <p:nvSpPr>
          <p:cNvPr id="655" name="Google Shape;655;p103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02</a:t>
            </a:r>
            <a:endParaRPr/>
          </a:p>
        </p:txBody>
      </p:sp>
      <p:cxnSp>
        <p:nvCxnSpPr>
          <p:cNvPr id="656" name="Google Shape;656;p10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6"/>
          <p:cNvSpPr txBox="1"/>
          <p:nvPr>
            <p:ph type="ctrTitle"/>
          </p:nvPr>
        </p:nvSpPr>
        <p:spPr>
          <a:xfrm>
            <a:off x="4080150" y="914500"/>
            <a:ext cx="4531500" cy="120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WEB-APP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5" name="Google Shape;375;p86"/>
          <p:cNvSpPr txBox="1"/>
          <p:nvPr>
            <p:ph idx="4294967295" type="title"/>
          </p:nvPr>
        </p:nvSpPr>
        <p:spPr>
          <a:xfrm>
            <a:off x="4031250" y="2385225"/>
            <a:ext cx="4629300" cy="64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LEHRER / SCHÜLER</a:t>
            </a:r>
            <a:endParaRPr/>
          </a:p>
        </p:txBody>
      </p:sp>
      <p:sp>
        <p:nvSpPr>
          <p:cNvPr id="376" name="Google Shape;376;p86"/>
          <p:cNvSpPr txBox="1"/>
          <p:nvPr>
            <p:ph idx="1" type="subTitle"/>
          </p:nvPr>
        </p:nvSpPr>
        <p:spPr>
          <a:xfrm>
            <a:off x="4080150" y="3068750"/>
            <a:ext cx="4629300" cy="15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de" sz="1600">
                <a:solidFill>
                  <a:schemeClr val="lt1"/>
                </a:solidFill>
              </a:rPr>
              <a:t>Kurse mit Schülern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de" sz="1600">
                <a:solidFill>
                  <a:schemeClr val="lt1"/>
                </a:solidFill>
              </a:rPr>
              <a:t>Dokumente hochladen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lt2"/>
                </a:solidFill>
              </a:rPr>
              <a:t>→</a:t>
            </a:r>
            <a:r>
              <a:rPr lang="de" sz="1600">
                <a:solidFill>
                  <a:schemeClr val="lt1"/>
                </a:solidFill>
              </a:rPr>
              <a:t> KI bewertet die Schülerdokumente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0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 sz="2800"/>
              <a:t>Prompt engineering</a:t>
            </a:r>
            <a:endParaRPr sz="2800"/>
          </a:p>
        </p:txBody>
      </p:sp>
      <p:cxnSp>
        <p:nvCxnSpPr>
          <p:cNvPr id="662" name="Google Shape;662;p10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663" name="Google Shape;663;p104"/>
          <p:cNvSpPr txBox="1"/>
          <p:nvPr>
            <p:ph idx="1" type="body"/>
          </p:nvPr>
        </p:nvSpPr>
        <p:spPr>
          <a:xfrm>
            <a:off x="938500" y="1288125"/>
            <a:ext cx="6064200" cy="3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Erstellen verschiedener Prompts (Eingaben) nach einem Schema: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System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Rolle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User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Anpassung des “Prompt” an die Aufgabe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Beachtung der KI-Mathe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Struktur (logisch)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Formulierung (präzise, spezifisch)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Output-Beispiel (Aufbau)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2"/>
                </a:solidFill>
              </a:rPr>
              <a:t>→ </a:t>
            </a:r>
            <a:r>
              <a:rPr b="1" lang="de" sz="1800">
                <a:solidFill>
                  <a:schemeClr val="dk2"/>
                </a:solidFill>
              </a:rPr>
              <a:t>Genauere Bewertung (Ausgabe) durch die KI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5"/>
          <p:cNvSpPr txBox="1"/>
          <p:nvPr>
            <p:ph type="title"/>
          </p:nvPr>
        </p:nvSpPr>
        <p:spPr>
          <a:xfrm>
            <a:off x="8623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/>
              <a:t>Benchmarking</a:t>
            </a:r>
            <a:endParaRPr sz="2800"/>
          </a:p>
        </p:txBody>
      </p:sp>
      <p:sp>
        <p:nvSpPr>
          <p:cNvPr id="669" name="Google Shape;669;p105"/>
          <p:cNvSpPr txBox="1"/>
          <p:nvPr>
            <p:ph idx="1" type="body"/>
          </p:nvPr>
        </p:nvSpPr>
        <p:spPr>
          <a:xfrm>
            <a:off x="762450" y="2423175"/>
            <a:ext cx="3258900" cy="20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Klausuren abtippen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erhaltene &amp; maximale Punktzahlen speichern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de" sz="1600"/>
              <a:t>erhaltene Punktzahlen mit KI-Bewerteter Punktzahl vergleichen</a:t>
            </a:r>
            <a:endParaRPr sz="1600"/>
          </a:p>
        </p:txBody>
      </p:sp>
      <p:sp>
        <p:nvSpPr>
          <p:cNvPr id="670" name="Google Shape;670;p105"/>
          <p:cNvSpPr txBox="1"/>
          <p:nvPr>
            <p:ph idx="2" type="body"/>
          </p:nvPr>
        </p:nvSpPr>
        <p:spPr>
          <a:xfrm>
            <a:off x="4369050" y="2423175"/>
            <a:ext cx="4250100" cy="23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Materialien und Aufgaben eingeben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KI-Modell erstellt Antworten zu den Fragen (Stufe 1 - 5)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de" sz="1600"/>
              <a:t>Ergebnisse manuell bewerten (durch eine qualifizierte Person)</a:t>
            </a:r>
            <a:endParaRPr sz="1600"/>
          </a:p>
        </p:txBody>
      </p:sp>
      <p:sp>
        <p:nvSpPr>
          <p:cNvPr id="671" name="Google Shape;671;p105"/>
          <p:cNvSpPr txBox="1"/>
          <p:nvPr>
            <p:ph idx="3" type="title"/>
          </p:nvPr>
        </p:nvSpPr>
        <p:spPr>
          <a:xfrm>
            <a:off x="908699" y="17265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/>
              <a:t>Manuell</a:t>
            </a:r>
            <a:endParaRPr sz="2000"/>
          </a:p>
        </p:txBody>
      </p:sp>
      <p:sp>
        <p:nvSpPr>
          <p:cNvPr id="672" name="Google Shape;672;p105"/>
          <p:cNvSpPr txBox="1"/>
          <p:nvPr>
            <p:ph idx="4" type="title"/>
          </p:nvPr>
        </p:nvSpPr>
        <p:spPr>
          <a:xfrm>
            <a:off x="4515299" y="17265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/>
              <a:t>KI-basiert</a:t>
            </a:r>
            <a:endParaRPr sz="2000"/>
          </a:p>
        </p:txBody>
      </p:sp>
      <p:cxnSp>
        <p:nvCxnSpPr>
          <p:cNvPr id="673" name="Google Shape;673;p105"/>
          <p:cNvCxnSpPr/>
          <p:nvPr/>
        </p:nvCxnSpPr>
        <p:spPr>
          <a:xfrm>
            <a:off x="9500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674" name="Google Shape;674;p105"/>
          <p:cNvCxnSpPr/>
          <p:nvPr/>
        </p:nvCxnSpPr>
        <p:spPr>
          <a:xfrm flipH="1" rot="10800000">
            <a:off x="4188975" y="1802725"/>
            <a:ext cx="6300" cy="2817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6"/>
          <p:cNvSpPr txBox="1"/>
          <p:nvPr>
            <p:ph type="title"/>
          </p:nvPr>
        </p:nvSpPr>
        <p:spPr>
          <a:xfrm>
            <a:off x="862299" y="445025"/>
            <a:ext cx="519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 sz="2800"/>
              <a:t>Benchmarking - Datenstruktur</a:t>
            </a:r>
            <a:endParaRPr sz="2800"/>
          </a:p>
        </p:txBody>
      </p:sp>
      <p:sp>
        <p:nvSpPr>
          <p:cNvPr id="680" name="Google Shape;680;p106"/>
          <p:cNvSpPr txBox="1"/>
          <p:nvPr>
            <p:ph idx="1" type="body"/>
          </p:nvPr>
        </p:nvSpPr>
        <p:spPr>
          <a:xfrm>
            <a:off x="938500" y="1813575"/>
            <a:ext cx="6024000" cy="29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" sz="1800"/>
              <a:t>Fach</a:t>
            </a:r>
            <a:r>
              <a:rPr b="1" lang="de" sz="1800">
                <a:solidFill>
                  <a:schemeClr val="lt2"/>
                </a:solidFill>
              </a:rPr>
              <a:t>/</a:t>
            </a:r>
            <a:r>
              <a:rPr b="1" lang="de" sz="1800"/>
              <a:t>Klausur</a:t>
            </a:r>
            <a:r>
              <a:rPr b="1" lang="de" sz="1800">
                <a:solidFill>
                  <a:schemeClr val="lt2"/>
                </a:solidFill>
              </a:rPr>
              <a:t>/</a:t>
            </a:r>
            <a:r>
              <a:rPr b="1" lang="de" sz="1800"/>
              <a:t>Aufgabenstellung</a:t>
            </a:r>
            <a:endParaRPr b="1"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Teilaufgaben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Material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Max. Punkte pro Teilaufgabe</a:t>
            </a:r>
            <a:endParaRPr sz="1800"/>
          </a:p>
          <a:p>
            <a:pPr indent="0" lvl="1" marL="596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" sz="1800"/>
              <a:t>Fach</a:t>
            </a:r>
            <a:r>
              <a:rPr b="1" lang="de" sz="1800">
                <a:solidFill>
                  <a:schemeClr val="lt2"/>
                </a:solidFill>
              </a:rPr>
              <a:t>/</a:t>
            </a:r>
            <a:r>
              <a:rPr b="1" lang="de" sz="1800"/>
              <a:t>Klausur</a:t>
            </a:r>
            <a:r>
              <a:rPr b="1" lang="de" sz="1800">
                <a:solidFill>
                  <a:schemeClr val="lt2"/>
                </a:solidFill>
              </a:rPr>
              <a:t>/</a:t>
            </a:r>
            <a:r>
              <a:rPr b="1" lang="de" sz="1800"/>
              <a:t>Person</a:t>
            </a:r>
            <a:endParaRPr b="1"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Antworten pro Teilaufgabe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Erhaltene Punkte pro Teilaufgabe</a:t>
            </a:r>
            <a:endParaRPr sz="1800"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" sz="1800">
                <a:solidFill>
                  <a:schemeClr val="dk2"/>
                </a:solidFill>
              </a:rPr>
              <a:t>🡪 Alles in Markdown Dateien!</a:t>
            </a:r>
            <a:endParaRPr b="1" sz="1800">
              <a:solidFill>
                <a:schemeClr val="dk2"/>
              </a:solidFill>
            </a:endParaRPr>
          </a:p>
        </p:txBody>
      </p:sp>
      <p:cxnSp>
        <p:nvCxnSpPr>
          <p:cNvPr id="681" name="Google Shape;681;p106"/>
          <p:cNvCxnSpPr/>
          <p:nvPr/>
        </p:nvCxnSpPr>
        <p:spPr>
          <a:xfrm>
            <a:off x="9500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7"/>
          <p:cNvSpPr txBox="1"/>
          <p:nvPr>
            <p:ph type="title"/>
          </p:nvPr>
        </p:nvSpPr>
        <p:spPr>
          <a:xfrm>
            <a:off x="8623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" sz="2800"/>
              <a:t>Benchmarking – </a:t>
            </a:r>
            <a:br>
              <a:rPr lang="de" sz="2800"/>
            </a:br>
            <a:r>
              <a:rPr lang="de" sz="2800"/>
              <a:t>Design</a:t>
            </a:r>
            <a:endParaRPr sz="2800"/>
          </a:p>
        </p:txBody>
      </p:sp>
      <p:cxnSp>
        <p:nvCxnSpPr>
          <p:cNvPr id="687" name="Google Shape;687;p107"/>
          <p:cNvCxnSpPr/>
          <p:nvPr/>
        </p:nvCxnSpPr>
        <p:spPr>
          <a:xfrm>
            <a:off x="9500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688" name="Google Shape;688;p107"/>
          <p:cNvSpPr txBox="1"/>
          <p:nvPr>
            <p:ph idx="3" type="title"/>
          </p:nvPr>
        </p:nvSpPr>
        <p:spPr>
          <a:xfrm>
            <a:off x="621375" y="1969684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de" sz="2000"/>
              <a:t>Benchmark.py</a:t>
            </a:r>
            <a:endParaRPr sz="2000"/>
          </a:p>
        </p:txBody>
      </p:sp>
      <p:sp>
        <p:nvSpPr>
          <p:cNvPr id="689" name="Google Shape;689;p107"/>
          <p:cNvSpPr txBox="1"/>
          <p:nvPr>
            <p:ph idx="1" type="body"/>
          </p:nvPr>
        </p:nvSpPr>
        <p:spPr>
          <a:xfrm>
            <a:off x="445800" y="2649700"/>
            <a:ext cx="4331700" cy="21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Erkennt Aufgaben, Materialien &amp; Antworten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Erhebung Rohdaten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→ Ausgabe CSV-Datei</a:t>
            </a:r>
            <a:endParaRPr sz="1600"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0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de" sz="1600"/>
              <a:t>Asynchrone Anfragen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→ mehrere Anfragen gleichzeitig</a:t>
            </a:r>
            <a:endParaRPr sz="1600"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</p:txBody>
      </p:sp>
      <p:sp>
        <p:nvSpPr>
          <p:cNvPr id="690" name="Google Shape;690;p107"/>
          <p:cNvSpPr txBox="1"/>
          <p:nvPr>
            <p:ph idx="2" type="body"/>
          </p:nvPr>
        </p:nvSpPr>
        <p:spPr>
          <a:xfrm>
            <a:off x="4902451" y="2651775"/>
            <a:ext cx="41376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de" sz="1600"/>
              <a:t>Datenauswertung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→ Unterschiedliche Darstellung Rohdaten</a:t>
            </a:r>
            <a:endParaRPr sz="1600"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de" sz="1600"/>
              <a:t>Automatisierte Chart-Erstellung</a:t>
            </a:r>
            <a:endParaRPr sz="1600"/>
          </a:p>
        </p:txBody>
      </p:sp>
      <p:sp>
        <p:nvSpPr>
          <p:cNvPr id="691" name="Google Shape;691;p107"/>
          <p:cNvSpPr txBox="1"/>
          <p:nvPr>
            <p:ph idx="4" type="title"/>
          </p:nvPr>
        </p:nvSpPr>
        <p:spPr>
          <a:xfrm>
            <a:off x="4902452" y="1969666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de" sz="2000"/>
              <a:t>AnalyzeResults.py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108" title="WhatsApp Image 2025-07-21 at 14.30.56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09" title="WhatsApp Image 2025-07-21 at 14.30.56 (2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587" y="28212"/>
            <a:ext cx="6358826" cy="508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110" title="WhatsApp Image 2025-07-21 at 14.30.56 (1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111" title="WhatsApp Image 2025-07-21 at 14.30.42 (1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951" y="0"/>
            <a:ext cx="772008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112" title="WhatsApp Image 2025-07-21 at 14.30.4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962" y="0"/>
            <a:ext cx="772008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13"/>
          <p:cNvSpPr txBox="1"/>
          <p:nvPr>
            <p:ph idx="4" type="title"/>
          </p:nvPr>
        </p:nvSpPr>
        <p:spPr>
          <a:xfrm>
            <a:off x="938500" y="5212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/>
              <a:t>Persönliche Erfahrung</a:t>
            </a:r>
            <a:endParaRPr sz="2800"/>
          </a:p>
        </p:txBody>
      </p:sp>
      <p:cxnSp>
        <p:nvCxnSpPr>
          <p:cNvPr id="722" name="Google Shape;722;p11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723" name="Google Shape;723;p113"/>
          <p:cNvSpPr txBox="1"/>
          <p:nvPr>
            <p:ph type="title"/>
          </p:nvPr>
        </p:nvSpPr>
        <p:spPr>
          <a:xfrm>
            <a:off x="1095463" y="1520600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/>
              <a:t>Sarah</a:t>
            </a:r>
            <a:endParaRPr sz="2200"/>
          </a:p>
        </p:txBody>
      </p:sp>
      <p:sp>
        <p:nvSpPr>
          <p:cNvPr id="724" name="Google Shape;724;p113"/>
          <p:cNvSpPr txBox="1"/>
          <p:nvPr>
            <p:ph idx="1" type="subTitle"/>
          </p:nvPr>
        </p:nvSpPr>
        <p:spPr>
          <a:xfrm>
            <a:off x="460100" y="2214050"/>
            <a:ext cx="3646200" cy="15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Python-Kenntnisse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Umgang mit Frontend-Libraries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Kooperation</a:t>
            </a:r>
            <a:endParaRPr sz="1800"/>
          </a:p>
        </p:txBody>
      </p:sp>
      <p:sp>
        <p:nvSpPr>
          <p:cNvPr id="725" name="Google Shape;725;p113"/>
          <p:cNvSpPr txBox="1"/>
          <p:nvPr>
            <p:ph idx="2" type="title"/>
          </p:nvPr>
        </p:nvSpPr>
        <p:spPr>
          <a:xfrm>
            <a:off x="5662963" y="1520600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/>
              <a:t>Yiding</a:t>
            </a:r>
            <a:endParaRPr sz="2200"/>
          </a:p>
        </p:txBody>
      </p:sp>
      <p:cxnSp>
        <p:nvCxnSpPr>
          <p:cNvPr id="726" name="Google Shape;726;p113"/>
          <p:cNvCxnSpPr/>
          <p:nvPr/>
        </p:nvCxnSpPr>
        <p:spPr>
          <a:xfrm>
            <a:off x="2154613" y="214152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727" name="Google Shape;727;p113"/>
          <p:cNvCxnSpPr/>
          <p:nvPr/>
        </p:nvCxnSpPr>
        <p:spPr>
          <a:xfrm>
            <a:off x="6722113" y="214152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728" name="Google Shape;728;p113"/>
          <p:cNvCxnSpPr/>
          <p:nvPr/>
        </p:nvCxnSpPr>
        <p:spPr>
          <a:xfrm rot="10800000">
            <a:off x="4581100" y="1670650"/>
            <a:ext cx="600" cy="1658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729" name="Google Shape;729;p113"/>
          <p:cNvSpPr txBox="1"/>
          <p:nvPr>
            <p:ph idx="1" type="subTitle"/>
          </p:nvPr>
        </p:nvSpPr>
        <p:spPr>
          <a:xfrm>
            <a:off x="5034925" y="2214050"/>
            <a:ext cx="3646200" cy="13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de" sz="1800"/>
              <a:t>Umgang mit Docker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de" sz="1800"/>
              <a:t>Teamarbeit!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30" name="Google Shape;730;p113"/>
          <p:cNvSpPr txBox="1"/>
          <p:nvPr/>
        </p:nvSpPr>
        <p:spPr>
          <a:xfrm>
            <a:off x="1896600" y="3640175"/>
            <a:ext cx="507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Basics AI Math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de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Basics System Design</a:t>
            </a:r>
            <a:endParaRPr b="1"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87"/>
          <p:cNvSpPr txBox="1"/>
          <p:nvPr>
            <p:ph type="ctrTitle"/>
          </p:nvPr>
        </p:nvSpPr>
        <p:spPr>
          <a:xfrm>
            <a:off x="4080150" y="914500"/>
            <a:ext cx="4531500" cy="120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WEB-APP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2" name="Google Shape;382;p87"/>
          <p:cNvSpPr txBox="1"/>
          <p:nvPr>
            <p:ph idx="1" type="subTitle"/>
          </p:nvPr>
        </p:nvSpPr>
        <p:spPr>
          <a:xfrm>
            <a:off x="4080150" y="3068750"/>
            <a:ext cx="5058900" cy="17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de" sz="1600">
                <a:solidFill>
                  <a:schemeClr val="lt1"/>
                </a:solidFill>
              </a:rPr>
              <a:t>Dokumente hochladen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Fragen (question papers)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Quellen (reference papers)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de" sz="1600">
                <a:solidFill>
                  <a:schemeClr val="lt1"/>
                </a:solidFill>
              </a:rPr>
              <a:t>Kurse erstellen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de" sz="1600">
                <a:solidFill>
                  <a:schemeClr val="lt1"/>
                </a:solidFill>
              </a:rPr>
              <a:t>Kurse abschließen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de" sz="1600">
                <a:solidFill>
                  <a:schemeClr val="lt1"/>
                </a:solidFill>
              </a:rPr>
              <a:t>Von KI-Modellen Schülerlösungen bewerten lassen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83" name="Google Shape;383;p87"/>
          <p:cNvSpPr txBox="1"/>
          <p:nvPr>
            <p:ph idx="4294967295" type="title"/>
          </p:nvPr>
        </p:nvSpPr>
        <p:spPr>
          <a:xfrm>
            <a:off x="4031250" y="2385225"/>
            <a:ext cx="4629300" cy="64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lt2"/>
                </a:solidFill>
              </a:rPr>
              <a:t>LEHRER</a:t>
            </a:r>
            <a:r>
              <a:rPr lang="de"/>
              <a:t> / SCHÜLER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14"/>
          <p:cNvSpPr txBox="1"/>
          <p:nvPr>
            <p:ph type="title"/>
          </p:nvPr>
        </p:nvSpPr>
        <p:spPr>
          <a:xfrm>
            <a:off x="360200" y="2508825"/>
            <a:ext cx="5018400" cy="12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Vielen Dank für Ihre Aufmerksamkeit!</a:t>
            </a:r>
            <a:endParaRPr sz="3000"/>
          </a:p>
        </p:txBody>
      </p:sp>
      <p:cxnSp>
        <p:nvCxnSpPr>
          <p:cNvPr id="736" name="Google Shape;736;p114"/>
          <p:cNvCxnSpPr/>
          <p:nvPr/>
        </p:nvCxnSpPr>
        <p:spPr>
          <a:xfrm>
            <a:off x="1487900" y="39652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737" name="Google Shape;737;p114" title="WhatsApp Image 2025-07-20 at 16.01.46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800" y="2053763"/>
            <a:ext cx="2204024" cy="2204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8" name="Google Shape;738;p114"/>
          <p:cNvCxnSpPr/>
          <p:nvPr/>
        </p:nvCxnSpPr>
        <p:spPr>
          <a:xfrm rot="10800000">
            <a:off x="5496375" y="2644988"/>
            <a:ext cx="6300" cy="193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739" name="Google Shape;739;p114"/>
          <p:cNvSpPr txBox="1"/>
          <p:nvPr/>
        </p:nvSpPr>
        <p:spPr>
          <a:xfrm>
            <a:off x="6075263" y="4329500"/>
            <a:ext cx="24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https://github.com/Yidingdong/Grading_AI</a:t>
            </a:r>
            <a:endParaRPr sz="1000" u="sng">
              <a:solidFill>
                <a:schemeClr val="dk2"/>
              </a:solidFill>
            </a:endParaRPr>
          </a:p>
        </p:txBody>
      </p:sp>
      <p:sp>
        <p:nvSpPr>
          <p:cNvPr id="740" name="Google Shape;740;p114"/>
          <p:cNvSpPr txBox="1"/>
          <p:nvPr>
            <p:ph idx="1" type="subTitle"/>
          </p:nvPr>
        </p:nvSpPr>
        <p:spPr>
          <a:xfrm>
            <a:off x="672500" y="4066025"/>
            <a:ext cx="4393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Sarah Bouguecha, Yiding Ma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Coach: Rishabh Saxena</a:t>
            </a:r>
            <a:endParaRPr/>
          </a:p>
        </p:txBody>
      </p:sp>
      <p:sp>
        <p:nvSpPr>
          <p:cNvPr id="741" name="Google Shape;741;p114"/>
          <p:cNvSpPr txBox="1"/>
          <p:nvPr>
            <p:ph type="title"/>
          </p:nvPr>
        </p:nvSpPr>
        <p:spPr>
          <a:xfrm>
            <a:off x="5687063" y="861800"/>
            <a:ext cx="3253500" cy="1043400"/>
          </a:xfrm>
          <a:prstGeom prst="rect">
            <a:avLst/>
          </a:prstGeom>
          <a:effectLst>
            <a:outerShdw blurRad="57150" rotWithShape="0" algn="bl" dir="5400000" dist="47625">
              <a:srgbClr val="000000">
                <a:alpha val="4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chemeClr val="lt1"/>
                </a:solidFill>
              </a:rPr>
              <a:t>Projekt-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chemeClr val="lt1"/>
                </a:solidFill>
              </a:rPr>
              <a:t>Repository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8"/>
          <p:cNvSpPr txBox="1"/>
          <p:nvPr>
            <p:ph type="ctrTitle"/>
          </p:nvPr>
        </p:nvSpPr>
        <p:spPr>
          <a:xfrm>
            <a:off x="4080150" y="914500"/>
            <a:ext cx="4531500" cy="120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WEB-APP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9" name="Google Shape;389;p88"/>
          <p:cNvSpPr txBox="1"/>
          <p:nvPr>
            <p:ph idx="1" type="subTitle"/>
          </p:nvPr>
        </p:nvSpPr>
        <p:spPr>
          <a:xfrm>
            <a:off x="4080150" y="3068750"/>
            <a:ext cx="5058900" cy="10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de" sz="1600">
                <a:solidFill>
                  <a:schemeClr val="lt1"/>
                </a:solidFill>
              </a:rPr>
              <a:t>Dokumente hochladen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Antworten (answer sheets)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de" sz="1600">
                <a:solidFill>
                  <a:schemeClr val="lt1"/>
                </a:solidFill>
              </a:rPr>
              <a:t>KI-Bewertung abrufen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de" sz="1600">
                <a:solidFill>
                  <a:schemeClr val="lt1"/>
                </a:solidFill>
              </a:rPr>
              <a:t>Übersicht der Kurse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90" name="Google Shape;390;p88"/>
          <p:cNvSpPr txBox="1"/>
          <p:nvPr>
            <p:ph idx="4294967295" type="title"/>
          </p:nvPr>
        </p:nvSpPr>
        <p:spPr>
          <a:xfrm>
            <a:off x="4031250" y="2385225"/>
            <a:ext cx="4629300" cy="64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LEHRER / </a:t>
            </a:r>
            <a:r>
              <a:rPr lang="de" u="sng">
                <a:solidFill>
                  <a:schemeClr val="lt2"/>
                </a:solidFill>
              </a:rPr>
              <a:t>SCHÜLER</a:t>
            </a:r>
            <a:endParaRPr u="sng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89"/>
          <p:cNvSpPr/>
          <p:nvPr/>
        </p:nvSpPr>
        <p:spPr>
          <a:xfrm>
            <a:off x="3905250" y="269900"/>
            <a:ext cx="13335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NGINX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89"/>
          <p:cNvSpPr/>
          <p:nvPr/>
        </p:nvSpPr>
        <p:spPr>
          <a:xfrm>
            <a:off x="6401050" y="269900"/>
            <a:ext cx="1745100" cy="635100"/>
          </a:xfrm>
          <a:prstGeom prst="ellipse">
            <a:avLst/>
          </a:prstGeom>
          <a:solidFill>
            <a:srgbClr val="85D5E6">
              <a:alpha val="60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Montserrat"/>
                <a:ea typeface="Montserrat"/>
                <a:cs typeface="Montserrat"/>
                <a:sym typeface="Montserrat"/>
              </a:rPr>
              <a:t>Nutzer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89"/>
          <p:cNvSpPr/>
          <p:nvPr/>
        </p:nvSpPr>
        <p:spPr>
          <a:xfrm>
            <a:off x="3634050" y="1464250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Frontend App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89"/>
          <p:cNvSpPr/>
          <p:nvPr/>
        </p:nvSpPr>
        <p:spPr>
          <a:xfrm>
            <a:off x="399700" y="257137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Grading Service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89"/>
          <p:cNvSpPr/>
          <p:nvPr/>
        </p:nvSpPr>
        <p:spPr>
          <a:xfrm>
            <a:off x="2384450" y="257137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PDF-Processor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89"/>
          <p:cNvSpPr/>
          <p:nvPr/>
        </p:nvSpPr>
        <p:spPr>
          <a:xfrm>
            <a:off x="4734512" y="2571375"/>
            <a:ext cx="21768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Course Allocation Service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89"/>
          <p:cNvSpPr/>
          <p:nvPr/>
        </p:nvSpPr>
        <p:spPr>
          <a:xfrm>
            <a:off x="7021450" y="257137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Registration service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p89"/>
          <p:cNvSpPr/>
          <p:nvPr/>
        </p:nvSpPr>
        <p:spPr>
          <a:xfrm>
            <a:off x="1353975" y="386452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MongoDB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p89"/>
          <p:cNvSpPr/>
          <p:nvPr/>
        </p:nvSpPr>
        <p:spPr>
          <a:xfrm>
            <a:off x="5914125" y="386452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MySQL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89"/>
          <p:cNvSpPr/>
          <p:nvPr/>
        </p:nvSpPr>
        <p:spPr>
          <a:xfrm>
            <a:off x="399700" y="652100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AI-Server (extern)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5" name="Google Shape;405;p89"/>
          <p:cNvCxnSpPr>
            <a:stCxn id="397" idx="1"/>
            <a:endCxn id="399" idx="0"/>
          </p:cNvCxnSpPr>
          <p:nvPr/>
        </p:nvCxnSpPr>
        <p:spPr>
          <a:xfrm flipH="1">
            <a:off x="3322350" y="1781800"/>
            <a:ext cx="311700" cy="7896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06" name="Google Shape;406;p89"/>
          <p:cNvCxnSpPr>
            <a:stCxn id="397" idx="1"/>
            <a:endCxn id="398" idx="0"/>
          </p:cNvCxnSpPr>
          <p:nvPr/>
        </p:nvCxnSpPr>
        <p:spPr>
          <a:xfrm flipH="1">
            <a:off x="1337550" y="1781800"/>
            <a:ext cx="2296500" cy="7896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07" name="Google Shape;407;p89"/>
          <p:cNvCxnSpPr>
            <a:stCxn id="397" idx="3"/>
            <a:endCxn id="400" idx="0"/>
          </p:cNvCxnSpPr>
          <p:nvPr/>
        </p:nvCxnSpPr>
        <p:spPr>
          <a:xfrm>
            <a:off x="5509950" y="1781800"/>
            <a:ext cx="312900" cy="7896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08" name="Google Shape;408;p89"/>
          <p:cNvCxnSpPr>
            <a:stCxn id="397" idx="3"/>
            <a:endCxn id="401" idx="0"/>
          </p:cNvCxnSpPr>
          <p:nvPr/>
        </p:nvCxnSpPr>
        <p:spPr>
          <a:xfrm>
            <a:off x="5509950" y="1781800"/>
            <a:ext cx="2449500" cy="7896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09" name="Google Shape;409;p89"/>
          <p:cNvCxnSpPr>
            <a:stCxn id="398" idx="2"/>
            <a:endCxn id="402" idx="0"/>
          </p:cNvCxnSpPr>
          <p:nvPr/>
        </p:nvCxnSpPr>
        <p:spPr>
          <a:xfrm flipH="1" rot="-5400000">
            <a:off x="1485700" y="3058425"/>
            <a:ext cx="658200" cy="9543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10" name="Google Shape;410;p89"/>
          <p:cNvCxnSpPr>
            <a:stCxn id="399" idx="2"/>
            <a:endCxn id="402" idx="0"/>
          </p:cNvCxnSpPr>
          <p:nvPr/>
        </p:nvCxnSpPr>
        <p:spPr>
          <a:xfrm rot="5400000">
            <a:off x="2478050" y="3020325"/>
            <a:ext cx="658200" cy="10305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11" name="Google Shape;411;p89"/>
          <p:cNvCxnSpPr/>
          <p:nvPr/>
        </p:nvCxnSpPr>
        <p:spPr>
          <a:xfrm flipH="1" rot="-5400000">
            <a:off x="6045850" y="3096525"/>
            <a:ext cx="582000" cy="9543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12" name="Google Shape;412;p89"/>
          <p:cNvCxnSpPr/>
          <p:nvPr/>
        </p:nvCxnSpPr>
        <p:spPr>
          <a:xfrm rot="5400000">
            <a:off x="7038200" y="3058425"/>
            <a:ext cx="582000" cy="10305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13" name="Google Shape;413;p89"/>
          <p:cNvCxnSpPr/>
          <p:nvPr/>
        </p:nvCxnSpPr>
        <p:spPr>
          <a:xfrm flipH="1">
            <a:off x="786450" y="1284950"/>
            <a:ext cx="12900" cy="128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14" name="Google Shape;414;p89"/>
          <p:cNvCxnSpPr>
            <a:stCxn id="395" idx="2"/>
          </p:cNvCxnSpPr>
          <p:nvPr/>
        </p:nvCxnSpPr>
        <p:spPr>
          <a:xfrm>
            <a:off x="4572000" y="905000"/>
            <a:ext cx="0" cy="57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5" name="Google Shape;415;p89"/>
          <p:cNvCxnSpPr>
            <a:stCxn id="396" idx="2"/>
            <a:endCxn id="395" idx="3"/>
          </p:cNvCxnSpPr>
          <p:nvPr/>
        </p:nvCxnSpPr>
        <p:spPr>
          <a:xfrm rot="10800000">
            <a:off x="5238850" y="587450"/>
            <a:ext cx="116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0"/>
          <p:cNvSpPr/>
          <p:nvPr/>
        </p:nvSpPr>
        <p:spPr>
          <a:xfrm>
            <a:off x="3905250" y="269900"/>
            <a:ext cx="13335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NGINX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90"/>
          <p:cNvSpPr/>
          <p:nvPr/>
        </p:nvSpPr>
        <p:spPr>
          <a:xfrm>
            <a:off x="3634050" y="1464250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Frontend App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90"/>
          <p:cNvSpPr/>
          <p:nvPr/>
        </p:nvSpPr>
        <p:spPr>
          <a:xfrm>
            <a:off x="399700" y="257137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Grading Service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90"/>
          <p:cNvSpPr/>
          <p:nvPr/>
        </p:nvSpPr>
        <p:spPr>
          <a:xfrm>
            <a:off x="2384450" y="257137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PDF-Processor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90"/>
          <p:cNvSpPr/>
          <p:nvPr/>
        </p:nvSpPr>
        <p:spPr>
          <a:xfrm>
            <a:off x="4734512" y="2571375"/>
            <a:ext cx="21768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Course Allocation Service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90"/>
          <p:cNvSpPr/>
          <p:nvPr/>
        </p:nvSpPr>
        <p:spPr>
          <a:xfrm>
            <a:off x="7021450" y="257137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Registration service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90"/>
          <p:cNvSpPr/>
          <p:nvPr/>
        </p:nvSpPr>
        <p:spPr>
          <a:xfrm>
            <a:off x="1353975" y="386452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MongoDB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90"/>
          <p:cNvSpPr/>
          <p:nvPr/>
        </p:nvSpPr>
        <p:spPr>
          <a:xfrm>
            <a:off x="5914125" y="386452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MySQL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90"/>
          <p:cNvSpPr/>
          <p:nvPr/>
        </p:nvSpPr>
        <p:spPr>
          <a:xfrm>
            <a:off x="399700" y="652100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AI-Server (extern)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9" name="Google Shape;429;p90"/>
          <p:cNvCxnSpPr>
            <a:stCxn id="421" idx="1"/>
            <a:endCxn id="423" idx="0"/>
          </p:cNvCxnSpPr>
          <p:nvPr/>
        </p:nvCxnSpPr>
        <p:spPr>
          <a:xfrm flipH="1">
            <a:off x="3322350" y="1781800"/>
            <a:ext cx="311700" cy="7896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30" name="Google Shape;430;p90"/>
          <p:cNvCxnSpPr>
            <a:stCxn id="421" idx="1"/>
            <a:endCxn id="422" idx="0"/>
          </p:cNvCxnSpPr>
          <p:nvPr/>
        </p:nvCxnSpPr>
        <p:spPr>
          <a:xfrm flipH="1">
            <a:off x="1337550" y="1781800"/>
            <a:ext cx="2296500" cy="7896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31" name="Google Shape;431;p90"/>
          <p:cNvCxnSpPr>
            <a:stCxn id="421" idx="3"/>
            <a:endCxn id="424" idx="0"/>
          </p:cNvCxnSpPr>
          <p:nvPr/>
        </p:nvCxnSpPr>
        <p:spPr>
          <a:xfrm>
            <a:off x="5509950" y="1781800"/>
            <a:ext cx="312900" cy="7896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32" name="Google Shape;432;p90"/>
          <p:cNvCxnSpPr>
            <a:stCxn id="421" idx="3"/>
            <a:endCxn id="425" idx="0"/>
          </p:cNvCxnSpPr>
          <p:nvPr/>
        </p:nvCxnSpPr>
        <p:spPr>
          <a:xfrm>
            <a:off x="5509950" y="1781800"/>
            <a:ext cx="2449500" cy="7896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33" name="Google Shape;433;p90"/>
          <p:cNvCxnSpPr>
            <a:stCxn id="422" idx="2"/>
            <a:endCxn id="426" idx="0"/>
          </p:cNvCxnSpPr>
          <p:nvPr/>
        </p:nvCxnSpPr>
        <p:spPr>
          <a:xfrm flipH="1" rot="-5400000">
            <a:off x="1485700" y="3058425"/>
            <a:ext cx="658200" cy="9543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34" name="Google Shape;434;p90"/>
          <p:cNvCxnSpPr>
            <a:stCxn id="423" idx="2"/>
            <a:endCxn id="426" idx="0"/>
          </p:cNvCxnSpPr>
          <p:nvPr/>
        </p:nvCxnSpPr>
        <p:spPr>
          <a:xfrm rot="5400000">
            <a:off x="2478050" y="3020325"/>
            <a:ext cx="658200" cy="10305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35" name="Google Shape;435;p90"/>
          <p:cNvCxnSpPr/>
          <p:nvPr/>
        </p:nvCxnSpPr>
        <p:spPr>
          <a:xfrm flipH="1" rot="-5400000">
            <a:off x="6045850" y="3096525"/>
            <a:ext cx="582000" cy="9543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36" name="Google Shape;436;p90"/>
          <p:cNvCxnSpPr/>
          <p:nvPr/>
        </p:nvCxnSpPr>
        <p:spPr>
          <a:xfrm rot="5400000">
            <a:off x="7038200" y="3058425"/>
            <a:ext cx="582000" cy="10305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37" name="Google Shape;437;p90"/>
          <p:cNvCxnSpPr/>
          <p:nvPr/>
        </p:nvCxnSpPr>
        <p:spPr>
          <a:xfrm flipH="1">
            <a:off x="786450" y="1284950"/>
            <a:ext cx="12900" cy="128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38" name="Google Shape;438;p90"/>
          <p:cNvCxnSpPr>
            <a:stCxn id="420" idx="2"/>
          </p:cNvCxnSpPr>
          <p:nvPr/>
        </p:nvCxnSpPr>
        <p:spPr>
          <a:xfrm>
            <a:off x="4572000" y="905000"/>
            <a:ext cx="0" cy="57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39" name="Google Shape;439;p90"/>
          <p:cNvSpPr/>
          <p:nvPr/>
        </p:nvSpPr>
        <p:spPr>
          <a:xfrm>
            <a:off x="6401050" y="269900"/>
            <a:ext cx="1745100" cy="635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Montserrat"/>
                <a:ea typeface="Montserrat"/>
                <a:cs typeface="Montserrat"/>
                <a:sym typeface="Montserrat"/>
              </a:rPr>
              <a:t>Nutzer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0" name="Google Shape;440;p90"/>
          <p:cNvCxnSpPr>
            <a:stCxn id="439" idx="2"/>
          </p:cNvCxnSpPr>
          <p:nvPr/>
        </p:nvCxnSpPr>
        <p:spPr>
          <a:xfrm rot="10800000">
            <a:off x="5238850" y="587450"/>
            <a:ext cx="1162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1" name="Google Shape;441;p90"/>
          <p:cNvSpPr txBox="1"/>
          <p:nvPr/>
        </p:nvSpPr>
        <p:spPr>
          <a:xfrm>
            <a:off x="6021250" y="905000"/>
            <a:ext cx="250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Lehrer / Schüler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91"/>
          <p:cNvSpPr/>
          <p:nvPr/>
        </p:nvSpPr>
        <p:spPr>
          <a:xfrm>
            <a:off x="3905250" y="269900"/>
            <a:ext cx="13335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NGINX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7" name="Google Shape;447;p91"/>
          <p:cNvSpPr/>
          <p:nvPr/>
        </p:nvSpPr>
        <p:spPr>
          <a:xfrm>
            <a:off x="3634050" y="1464250"/>
            <a:ext cx="18759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Frontend App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91"/>
          <p:cNvSpPr/>
          <p:nvPr/>
        </p:nvSpPr>
        <p:spPr>
          <a:xfrm>
            <a:off x="399700" y="257137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Grading Service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91"/>
          <p:cNvSpPr/>
          <p:nvPr/>
        </p:nvSpPr>
        <p:spPr>
          <a:xfrm>
            <a:off x="2384450" y="257137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PDF-Processor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91"/>
          <p:cNvSpPr/>
          <p:nvPr/>
        </p:nvSpPr>
        <p:spPr>
          <a:xfrm>
            <a:off x="4734512" y="2571375"/>
            <a:ext cx="21768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Course Allocation Service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91"/>
          <p:cNvSpPr/>
          <p:nvPr/>
        </p:nvSpPr>
        <p:spPr>
          <a:xfrm>
            <a:off x="7021450" y="257137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Registration service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p91"/>
          <p:cNvSpPr/>
          <p:nvPr/>
        </p:nvSpPr>
        <p:spPr>
          <a:xfrm>
            <a:off x="1353975" y="386452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MongoDB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91"/>
          <p:cNvSpPr/>
          <p:nvPr/>
        </p:nvSpPr>
        <p:spPr>
          <a:xfrm>
            <a:off x="5914125" y="386452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MySQL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91"/>
          <p:cNvSpPr/>
          <p:nvPr/>
        </p:nvSpPr>
        <p:spPr>
          <a:xfrm>
            <a:off x="399700" y="652100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AI-Server (extern)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5" name="Google Shape;455;p91"/>
          <p:cNvCxnSpPr>
            <a:stCxn id="447" idx="1"/>
            <a:endCxn id="449" idx="0"/>
          </p:cNvCxnSpPr>
          <p:nvPr/>
        </p:nvCxnSpPr>
        <p:spPr>
          <a:xfrm flipH="1">
            <a:off x="3322350" y="1781800"/>
            <a:ext cx="311700" cy="7896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56" name="Google Shape;456;p91"/>
          <p:cNvCxnSpPr>
            <a:stCxn id="447" idx="1"/>
            <a:endCxn id="448" idx="0"/>
          </p:cNvCxnSpPr>
          <p:nvPr/>
        </p:nvCxnSpPr>
        <p:spPr>
          <a:xfrm flipH="1">
            <a:off x="1337550" y="1781800"/>
            <a:ext cx="2296500" cy="7896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57" name="Google Shape;457;p91"/>
          <p:cNvCxnSpPr>
            <a:stCxn id="447" idx="3"/>
            <a:endCxn id="450" idx="0"/>
          </p:cNvCxnSpPr>
          <p:nvPr/>
        </p:nvCxnSpPr>
        <p:spPr>
          <a:xfrm>
            <a:off x="5509950" y="1781800"/>
            <a:ext cx="312900" cy="7896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58" name="Google Shape;458;p91"/>
          <p:cNvCxnSpPr>
            <a:stCxn id="447" idx="3"/>
            <a:endCxn id="451" idx="0"/>
          </p:cNvCxnSpPr>
          <p:nvPr/>
        </p:nvCxnSpPr>
        <p:spPr>
          <a:xfrm>
            <a:off x="5509950" y="1781800"/>
            <a:ext cx="2449500" cy="7896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59" name="Google Shape;459;p91"/>
          <p:cNvCxnSpPr>
            <a:stCxn id="448" idx="2"/>
            <a:endCxn id="452" idx="0"/>
          </p:cNvCxnSpPr>
          <p:nvPr/>
        </p:nvCxnSpPr>
        <p:spPr>
          <a:xfrm flipH="1" rot="-5400000">
            <a:off x="1485700" y="3058425"/>
            <a:ext cx="658200" cy="9543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60" name="Google Shape;460;p91"/>
          <p:cNvCxnSpPr>
            <a:stCxn id="449" idx="2"/>
            <a:endCxn id="452" idx="0"/>
          </p:cNvCxnSpPr>
          <p:nvPr/>
        </p:nvCxnSpPr>
        <p:spPr>
          <a:xfrm rot="5400000">
            <a:off x="2478050" y="3020325"/>
            <a:ext cx="658200" cy="10305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61" name="Google Shape;461;p91"/>
          <p:cNvCxnSpPr/>
          <p:nvPr/>
        </p:nvCxnSpPr>
        <p:spPr>
          <a:xfrm flipH="1" rot="-5400000">
            <a:off x="6045850" y="3096525"/>
            <a:ext cx="582000" cy="9543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62" name="Google Shape;462;p91"/>
          <p:cNvCxnSpPr/>
          <p:nvPr/>
        </p:nvCxnSpPr>
        <p:spPr>
          <a:xfrm rot="5400000">
            <a:off x="7038200" y="3058425"/>
            <a:ext cx="582000" cy="10305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63" name="Google Shape;463;p91"/>
          <p:cNvCxnSpPr/>
          <p:nvPr/>
        </p:nvCxnSpPr>
        <p:spPr>
          <a:xfrm flipH="1">
            <a:off x="786450" y="1284950"/>
            <a:ext cx="12900" cy="128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64" name="Google Shape;464;p91"/>
          <p:cNvCxnSpPr>
            <a:stCxn id="446" idx="2"/>
          </p:cNvCxnSpPr>
          <p:nvPr/>
        </p:nvCxnSpPr>
        <p:spPr>
          <a:xfrm>
            <a:off x="4572000" y="905000"/>
            <a:ext cx="0" cy="573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65" name="Google Shape;465;p91"/>
          <p:cNvSpPr/>
          <p:nvPr/>
        </p:nvSpPr>
        <p:spPr>
          <a:xfrm>
            <a:off x="6401050" y="269900"/>
            <a:ext cx="1745100" cy="635100"/>
          </a:xfrm>
          <a:prstGeom prst="ellipse">
            <a:avLst/>
          </a:prstGeom>
          <a:solidFill>
            <a:srgbClr val="85D5E6">
              <a:alpha val="60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Montserrat"/>
                <a:ea typeface="Montserrat"/>
                <a:cs typeface="Montserrat"/>
                <a:sym typeface="Montserrat"/>
              </a:rPr>
              <a:t>Nutzer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6" name="Google Shape;466;p91"/>
          <p:cNvCxnSpPr/>
          <p:nvPr/>
        </p:nvCxnSpPr>
        <p:spPr>
          <a:xfrm rot="10800000">
            <a:off x="5238850" y="587450"/>
            <a:ext cx="1162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2"/>
          <p:cNvSpPr/>
          <p:nvPr/>
        </p:nvSpPr>
        <p:spPr>
          <a:xfrm>
            <a:off x="3905250" y="269900"/>
            <a:ext cx="13335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NGINX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92"/>
          <p:cNvSpPr/>
          <p:nvPr/>
        </p:nvSpPr>
        <p:spPr>
          <a:xfrm>
            <a:off x="3634050" y="1464250"/>
            <a:ext cx="18759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Frontend App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92"/>
          <p:cNvSpPr/>
          <p:nvPr/>
        </p:nvSpPr>
        <p:spPr>
          <a:xfrm>
            <a:off x="399700" y="257137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Grading Service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p92"/>
          <p:cNvSpPr/>
          <p:nvPr/>
        </p:nvSpPr>
        <p:spPr>
          <a:xfrm>
            <a:off x="2384450" y="257137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PDF-Processor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p92"/>
          <p:cNvSpPr/>
          <p:nvPr/>
        </p:nvSpPr>
        <p:spPr>
          <a:xfrm>
            <a:off x="4734512" y="2571375"/>
            <a:ext cx="21768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Course Allocation Service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92"/>
          <p:cNvSpPr/>
          <p:nvPr/>
        </p:nvSpPr>
        <p:spPr>
          <a:xfrm>
            <a:off x="7021450" y="2571375"/>
            <a:ext cx="18759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Registration service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92"/>
          <p:cNvSpPr/>
          <p:nvPr/>
        </p:nvSpPr>
        <p:spPr>
          <a:xfrm>
            <a:off x="1353975" y="386452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MongoDB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8" name="Google Shape;478;p92"/>
          <p:cNvSpPr/>
          <p:nvPr/>
        </p:nvSpPr>
        <p:spPr>
          <a:xfrm>
            <a:off x="5914125" y="3864525"/>
            <a:ext cx="18759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MySQL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92"/>
          <p:cNvSpPr/>
          <p:nvPr/>
        </p:nvSpPr>
        <p:spPr>
          <a:xfrm>
            <a:off x="399700" y="652100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AI-Server (extern)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80" name="Google Shape;480;p92"/>
          <p:cNvCxnSpPr>
            <a:stCxn id="472" idx="1"/>
            <a:endCxn id="474" idx="0"/>
          </p:cNvCxnSpPr>
          <p:nvPr/>
        </p:nvCxnSpPr>
        <p:spPr>
          <a:xfrm flipH="1">
            <a:off x="3322350" y="1781800"/>
            <a:ext cx="311700" cy="7896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81" name="Google Shape;481;p92"/>
          <p:cNvCxnSpPr>
            <a:stCxn id="472" idx="1"/>
            <a:endCxn id="473" idx="0"/>
          </p:cNvCxnSpPr>
          <p:nvPr/>
        </p:nvCxnSpPr>
        <p:spPr>
          <a:xfrm flipH="1">
            <a:off x="1337550" y="1781800"/>
            <a:ext cx="2296500" cy="7896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82" name="Google Shape;482;p92"/>
          <p:cNvCxnSpPr>
            <a:stCxn id="472" idx="3"/>
            <a:endCxn id="475" idx="0"/>
          </p:cNvCxnSpPr>
          <p:nvPr/>
        </p:nvCxnSpPr>
        <p:spPr>
          <a:xfrm>
            <a:off x="5509950" y="1781800"/>
            <a:ext cx="312900" cy="7896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83" name="Google Shape;483;p92"/>
          <p:cNvCxnSpPr>
            <a:stCxn id="472" idx="3"/>
            <a:endCxn id="476" idx="0"/>
          </p:cNvCxnSpPr>
          <p:nvPr/>
        </p:nvCxnSpPr>
        <p:spPr>
          <a:xfrm>
            <a:off x="5509950" y="1781800"/>
            <a:ext cx="2449500" cy="7896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84" name="Google Shape;484;p92"/>
          <p:cNvCxnSpPr>
            <a:stCxn id="473" idx="2"/>
            <a:endCxn id="477" idx="0"/>
          </p:cNvCxnSpPr>
          <p:nvPr/>
        </p:nvCxnSpPr>
        <p:spPr>
          <a:xfrm flipH="1" rot="-5400000">
            <a:off x="1485700" y="3058425"/>
            <a:ext cx="658200" cy="9543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85" name="Google Shape;485;p92"/>
          <p:cNvCxnSpPr>
            <a:stCxn id="474" idx="2"/>
            <a:endCxn id="477" idx="0"/>
          </p:cNvCxnSpPr>
          <p:nvPr/>
        </p:nvCxnSpPr>
        <p:spPr>
          <a:xfrm rot="5400000">
            <a:off x="2478050" y="3020325"/>
            <a:ext cx="658200" cy="10305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86" name="Google Shape;486;p92"/>
          <p:cNvCxnSpPr/>
          <p:nvPr/>
        </p:nvCxnSpPr>
        <p:spPr>
          <a:xfrm flipH="1" rot="-5400000">
            <a:off x="6045850" y="3096525"/>
            <a:ext cx="582000" cy="9543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87" name="Google Shape;487;p92"/>
          <p:cNvCxnSpPr/>
          <p:nvPr/>
        </p:nvCxnSpPr>
        <p:spPr>
          <a:xfrm rot="5400000">
            <a:off x="7038200" y="3058425"/>
            <a:ext cx="582000" cy="10305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88" name="Google Shape;488;p92"/>
          <p:cNvCxnSpPr/>
          <p:nvPr/>
        </p:nvCxnSpPr>
        <p:spPr>
          <a:xfrm flipH="1">
            <a:off x="786450" y="1284950"/>
            <a:ext cx="12900" cy="128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89" name="Google Shape;489;p92"/>
          <p:cNvCxnSpPr>
            <a:stCxn id="471" idx="2"/>
          </p:cNvCxnSpPr>
          <p:nvPr/>
        </p:nvCxnSpPr>
        <p:spPr>
          <a:xfrm>
            <a:off x="4572000" y="905000"/>
            <a:ext cx="0" cy="573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90" name="Google Shape;490;p92"/>
          <p:cNvSpPr/>
          <p:nvPr/>
        </p:nvSpPr>
        <p:spPr>
          <a:xfrm>
            <a:off x="6401050" y="269900"/>
            <a:ext cx="1745100" cy="635100"/>
          </a:xfrm>
          <a:prstGeom prst="ellipse">
            <a:avLst/>
          </a:prstGeom>
          <a:solidFill>
            <a:srgbClr val="85D5E6">
              <a:alpha val="60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Montserrat"/>
                <a:ea typeface="Montserrat"/>
                <a:cs typeface="Montserrat"/>
                <a:sym typeface="Montserrat"/>
              </a:rPr>
              <a:t>Nutzer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1" name="Google Shape;491;p92"/>
          <p:cNvCxnSpPr/>
          <p:nvPr/>
        </p:nvCxnSpPr>
        <p:spPr>
          <a:xfrm rot="10800000">
            <a:off x="5238850" y="587450"/>
            <a:ext cx="1162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93"/>
          <p:cNvSpPr/>
          <p:nvPr/>
        </p:nvSpPr>
        <p:spPr>
          <a:xfrm>
            <a:off x="3905250" y="269900"/>
            <a:ext cx="13335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NGINX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93"/>
          <p:cNvSpPr/>
          <p:nvPr/>
        </p:nvSpPr>
        <p:spPr>
          <a:xfrm>
            <a:off x="3634050" y="1464250"/>
            <a:ext cx="18759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Frontend App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p93"/>
          <p:cNvSpPr/>
          <p:nvPr/>
        </p:nvSpPr>
        <p:spPr>
          <a:xfrm>
            <a:off x="399700" y="2571375"/>
            <a:ext cx="18759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Grading Service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9" name="Google Shape;499;p93"/>
          <p:cNvSpPr/>
          <p:nvPr/>
        </p:nvSpPr>
        <p:spPr>
          <a:xfrm>
            <a:off x="2384450" y="2571375"/>
            <a:ext cx="18759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PDF-Processor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93"/>
          <p:cNvSpPr/>
          <p:nvPr/>
        </p:nvSpPr>
        <p:spPr>
          <a:xfrm>
            <a:off x="4734512" y="2571375"/>
            <a:ext cx="21768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Course Allocation Service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1" name="Google Shape;501;p93"/>
          <p:cNvSpPr/>
          <p:nvPr/>
        </p:nvSpPr>
        <p:spPr>
          <a:xfrm>
            <a:off x="7021450" y="257137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Registration service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2" name="Google Shape;502;p93"/>
          <p:cNvSpPr/>
          <p:nvPr/>
        </p:nvSpPr>
        <p:spPr>
          <a:xfrm>
            <a:off x="1353975" y="3864525"/>
            <a:ext cx="1875900" cy="63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MongoDB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p93"/>
          <p:cNvSpPr/>
          <p:nvPr/>
        </p:nvSpPr>
        <p:spPr>
          <a:xfrm>
            <a:off x="5914125" y="3864525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MySQL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93"/>
          <p:cNvSpPr/>
          <p:nvPr/>
        </p:nvSpPr>
        <p:spPr>
          <a:xfrm>
            <a:off x="399700" y="652100"/>
            <a:ext cx="1875900" cy="635100"/>
          </a:xfrm>
          <a:prstGeom prst="roundRect">
            <a:avLst>
              <a:gd fmla="val 16667" name="adj"/>
            </a:avLst>
          </a:prstGeom>
          <a:solidFill>
            <a:srgbClr val="FFAB4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AI-Server (extern)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5" name="Google Shape;505;p93"/>
          <p:cNvCxnSpPr>
            <a:stCxn id="497" idx="1"/>
            <a:endCxn id="499" idx="0"/>
          </p:cNvCxnSpPr>
          <p:nvPr/>
        </p:nvCxnSpPr>
        <p:spPr>
          <a:xfrm flipH="1">
            <a:off x="3322350" y="1781800"/>
            <a:ext cx="311700" cy="7896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06" name="Google Shape;506;p93"/>
          <p:cNvCxnSpPr>
            <a:stCxn id="497" idx="1"/>
            <a:endCxn id="498" idx="0"/>
          </p:cNvCxnSpPr>
          <p:nvPr/>
        </p:nvCxnSpPr>
        <p:spPr>
          <a:xfrm flipH="1">
            <a:off x="1337550" y="1781800"/>
            <a:ext cx="2296500" cy="7896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07" name="Google Shape;507;p93"/>
          <p:cNvCxnSpPr>
            <a:stCxn id="497" idx="3"/>
            <a:endCxn id="500" idx="0"/>
          </p:cNvCxnSpPr>
          <p:nvPr/>
        </p:nvCxnSpPr>
        <p:spPr>
          <a:xfrm>
            <a:off x="5509950" y="1781800"/>
            <a:ext cx="312900" cy="7896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08" name="Google Shape;508;p93"/>
          <p:cNvCxnSpPr>
            <a:stCxn id="497" idx="3"/>
            <a:endCxn id="501" idx="0"/>
          </p:cNvCxnSpPr>
          <p:nvPr/>
        </p:nvCxnSpPr>
        <p:spPr>
          <a:xfrm>
            <a:off x="5509950" y="1781800"/>
            <a:ext cx="2449500" cy="7896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09" name="Google Shape;509;p93"/>
          <p:cNvCxnSpPr>
            <a:stCxn id="498" idx="2"/>
            <a:endCxn id="502" idx="0"/>
          </p:cNvCxnSpPr>
          <p:nvPr/>
        </p:nvCxnSpPr>
        <p:spPr>
          <a:xfrm flipH="1" rot="-5400000">
            <a:off x="1485700" y="3058425"/>
            <a:ext cx="658200" cy="9543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10" name="Google Shape;510;p93"/>
          <p:cNvCxnSpPr>
            <a:stCxn id="499" idx="2"/>
            <a:endCxn id="502" idx="0"/>
          </p:cNvCxnSpPr>
          <p:nvPr/>
        </p:nvCxnSpPr>
        <p:spPr>
          <a:xfrm rot="5400000">
            <a:off x="2478050" y="3020325"/>
            <a:ext cx="658200" cy="10305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11" name="Google Shape;511;p93"/>
          <p:cNvCxnSpPr/>
          <p:nvPr/>
        </p:nvCxnSpPr>
        <p:spPr>
          <a:xfrm flipH="1" rot="-5400000">
            <a:off x="6045850" y="3096525"/>
            <a:ext cx="582000" cy="9543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12" name="Google Shape;512;p93"/>
          <p:cNvCxnSpPr/>
          <p:nvPr/>
        </p:nvCxnSpPr>
        <p:spPr>
          <a:xfrm rot="5400000">
            <a:off x="7038200" y="3058425"/>
            <a:ext cx="582000" cy="10305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13" name="Google Shape;513;p93"/>
          <p:cNvCxnSpPr/>
          <p:nvPr/>
        </p:nvCxnSpPr>
        <p:spPr>
          <a:xfrm flipH="1">
            <a:off x="786450" y="1284950"/>
            <a:ext cx="12900" cy="128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14" name="Google Shape;514;p93"/>
          <p:cNvCxnSpPr>
            <a:stCxn id="496" idx="2"/>
          </p:cNvCxnSpPr>
          <p:nvPr/>
        </p:nvCxnSpPr>
        <p:spPr>
          <a:xfrm>
            <a:off x="4572000" y="905000"/>
            <a:ext cx="0" cy="573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15" name="Google Shape;515;p93"/>
          <p:cNvSpPr/>
          <p:nvPr/>
        </p:nvSpPr>
        <p:spPr>
          <a:xfrm>
            <a:off x="6401050" y="269900"/>
            <a:ext cx="1745100" cy="635100"/>
          </a:xfrm>
          <a:prstGeom prst="ellipse">
            <a:avLst/>
          </a:prstGeom>
          <a:solidFill>
            <a:srgbClr val="85D5E6">
              <a:alpha val="60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Montserrat"/>
                <a:ea typeface="Montserrat"/>
                <a:cs typeface="Montserrat"/>
                <a:sym typeface="Montserrat"/>
              </a:rPr>
              <a:t>Nutzer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6" name="Google Shape;516;p93"/>
          <p:cNvCxnSpPr/>
          <p:nvPr/>
        </p:nvCxnSpPr>
        <p:spPr>
          <a:xfrm rot="10800000">
            <a:off x="5238850" y="587450"/>
            <a:ext cx="1162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C42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C42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